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1.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notesSlides/notesSlide2.xml" ContentType="application/vnd.openxmlformats-officedocument.presentationml.notesSlide+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notesSlides/notesSlide3.xml" ContentType="application/vnd.openxmlformats-officedocument.presentationml.notesSlide+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69" r:id="rId3"/>
    <p:sldId id="282" r:id="rId4"/>
    <p:sldId id="257" r:id="rId5"/>
    <p:sldId id="266" r:id="rId6"/>
    <p:sldId id="270" r:id="rId7"/>
    <p:sldId id="280" r:id="rId8"/>
    <p:sldId id="277" r:id="rId9"/>
    <p:sldId id="276" r:id="rId10"/>
    <p:sldId id="275" r:id="rId11"/>
    <p:sldId id="274" r:id="rId12"/>
    <p:sldId id="273" r:id="rId13"/>
    <p:sldId id="281" r:id="rId14"/>
    <p:sldId id="278" r:id="rId15"/>
    <p:sldId id="279" r:id="rId16"/>
    <p:sldId id="271" r:id="rId17"/>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C8DB"/>
    <a:srgbClr val="25D48B"/>
    <a:srgbClr val="248882"/>
    <a:srgbClr val="B1B3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7" autoAdjust="0"/>
    <p:restoredTop sz="93898" autoAdjust="0"/>
  </p:normalViewPr>
  <p:slideViewPr>
    <p:cSldViewPr snapToGrid="0" showGuides="1">
      <p:cViewPr varScale="1">
        <p:scale>
          <a:sx n="56" d="100"/>
          <a:sy n="56" d="100"/>
        </p:scale>
        <p:origin x="84" y="1014"/>
      </p:cViewPr>
      <p:guideLst>
        <p:guide orient="horz" pos="2205"/>
        <p:guide pos="386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jpe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jpeg>
</file>

<file path=ppt/media/image2.jp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604B70-0EBE-4D97-8EF7-DF670950C371}" type="datetimeFigureOut">
              <a:rPr lang="zh-CN" altLang="en-US" smtClean="0"/>
              <a:t>2015/12/2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AA8FFF-313F-4E34-9DC7-5A546A091E87}" type="slidenum">
              <a:rPr lang="zh-CN" altLang="en-US" smtClean="0"/>
              <a:t>‹#›</a:t>
            </a:fld>
            <a:endParaRPr lang="zh-CN" altLang="en-US"/>
          </a:p>
        </p:txBody>
      </p:sp>
    </p:spTree>
    <p:extLst>
      <p:ext uri="{BB962C8B-B14F-4D97-AF65-F5344CB8AC3E}">
        <p14:creationId xmlns:p14="http://schemas.microsoft.com/office/powerpoint/2010/main" val="4051493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AA8FFF-313F-4E34-9DC7-5A546A091E87}" type="slidenum">
              <a:rPr lang="zh-CN" altLang="en-US" smtClean="0"/>
              <a:t>8</a:t>
            </a:fld>
            <a:endParaRPr lang="zh-CN" altLang="en-US"/>
          </a:p>
        </p:txBody>
      </p:sp>
    </p:spTree>
    <p:extLst>
      <p:ext uri="{BB962C8B-B14F-4D97-AF65-F5344CB8AC3E}">
        <p14:creationId xmlns:p14="http://schemas.microsoft.com/office/powerpoint/2010/main" val="3373082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AA8FFF-313F-4E34-9DC7-5A546A091E87}" type="slidenum">
              <a:rPr lang="zh-CN" altLang="en-US" smtClean="0"/>
              <a:t>12</a:t>
            </a:fld>
            <a:endParaRPr lang="zh-CN" altLang="en-US"/>
          </a:p>
        </p:txBody>
      </p:sp>
    </p:spTree>
    <p:extLst>
      <p:ext uri="{BB962C8B-B14F-4D97-AF65-F5344CB8AC3E}">
        <p14:creationId xmlns:p14="http://schemas.microsoft.com/office/powerpoint/2010/main" val="4187339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AA8FFF-313F-4E34-9DC7-5A546A091E87}" type="slidenum">
              <a:rPr lang="zh-CN" altLang="en-US" smtClean="0"/>
              <a:t>14</a:t>
            </a:fld>
            <a:endParaRPr lang="zh-CN" altLang="en-US"/>
          </a:p>
        </p:txBody>
      </p:sp>
    </p:spTree>
    <p:extLst>
      <p:ext uri="{BB962C8B-B14F-4D97-AF65-F5344CB8AC3E}">
        <p14:creationId xmlns:p14="http://schemas.microsoft.com/office/powerpoint/2010/main" val="3537342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t="11757" b="32143"/>
          <a:stretch/>
        </p:blipFill>
        <p:spPr>
          <a:xfrm>
            <a:off x="0" y="0"/>
            <a:ext cx="12192000" cy="4787900"/>
          </a:xfrm>
          <a:prstGeom prst="rect">
            <a:avLst/>
          </a:prstGeom>
        </p:spPr>
      </p:pic>
      <p:sp>
        <p:nvSpPr>
          <p:cNvPr id="9" name="矩形 8"/>
          <p:cNvSpPr/>
          <p:nvPr/>
        </p:nvSpPr>
        <p:spPr>
          <a:xfrm>
            <a:off x="0" y="4787900"/>
            <a:ext cx="12192000" cy="20701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0" y="4787900"/>
            <a:ext cx="12192000" cy="45719"/>
            <a:chOff x="0" y="4787900"/>
            <a:chExt cx="12039600" cy="45719"/>
          </a:xfrm>
        </p:grpSpPr>
        <p:sp>
          <p:nvSpPr>
            <p:cNvPr id="10" name="矩形 9"/>
            <p:cNvSpPr/>
            <p:nvPr userDrawn="1"/>
          </p:nvSpPr>
          <p:spPr>
            <a:xfrm>
              <a:off x="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10033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20066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30099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userDrawn="1"/>
          </p:nvSpPr>
          <p:spPr>
            <a:xfrm>
              <a:off x="40132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50165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userDrawn="1"/>
          </p:nvSpPr>
          <p:spPr>
            <a:xfrm>
              <a:off x="60198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userDrawn="1"/>
          </p:nvSpPr>
          <p:spPr>
            <a:xfrm>
              <a:off x="70231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userDrawn="1"/>
          </p:nvSpPr>
          <p:spPr>
            <a:xfrm>
              <a:off x="80264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90297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userDrawn="1"/>
          </p:nvSpPr>
          <p:spPr>
            <a:xfrm>
              <a:off x="100330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userDrawn="1"/>
          </p:nvSpPr>
          <p:spPr>
            <a:xfrm>
              <a:off x="110363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Date Placeholder 3"/>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B43C4E8-DC75-49E8-AB15-68546E9EC523}" type="slidenum">
              <a:rPr lang="zh-CN" altLang="en-US" smtClean="0"/>
              <a:t>‹#›</a:t>
            </a:fld>
            <a:endParaRPr lang="zh-CN" altLang="en-US"/>
          </a:p>
        </p:txBody>
      </p:sp>
      <p:sp>
        <p:nvSpPr>
          <p:cNvPr id="2" name="Title 1"/>
          <p:cNvSpPr>
            <a:spLocks noGrp="1"/>
          </p:cNvSpPr>
          <p:nvPr>
            <p:ph type="ctrTitle"/>
          </p:nvPr>
        </p:nvSpPr>
        <p:spPr>
          <a:xfrm>
            <a:off x="1472658" y="1409700"/>
            <a:ext cx="9335042" cy="1790701"/>
          </a:xfrm>
          <a:prstGeom prst="rect">
            <a:avLst/>
          </a:prstGeom>
          <a:noFill/>
          <a:ln w="19050">
            <a:noFill/>
          </a:ln>
          <a:effectLst/>
        </p:spPr>
        <p:txBody>
          <a:bodyPr anchor="b">
            <a:normAutofit/>
          </a:bodyPr>
          <a:lstStyle>
            <a:lvl1pPr algn="ctr">
              <a:lnSpc>
                <a:spcPct val="100000"/>
              </a:lnSpc>
              <a:defRPr sz="4000" b="1" i="0">
                <a:solidFill>
                  <a:schemeClr val="bg1"/>
                </a:solidFill>
                <a:effectLst/>
                <a:latin typeface="+mj-ea"/>
                <a:ea typeface="+mj-ea"/>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4088858" y="5288916"/>
            <a:ext cx="4102642" cy="520700"/>
          </a:xfrm>
          <a:noFill/>
          <a:ln w="19050">
            <a:solidFill>
              <a:schemeClr val="accent1">
                <a:alpha val="69804"/>
              </a:schemeClr>
            </a:solidFill>
          </a:ln>
          <a:effectLst/>
        </p:spPr>
        <p:txBody>
          <a:bodyPr wrap="square" anchor="ctr">
            <a:normAutofit/>
          </a:bodyPr>
          <a:lstStyle>
            <a:lvl1pPr marL="0" indent="0" algn="ctr">
              <a:buNone/>
              <a:defRPr sz="2000">
                <a:solidFill>
                  <a:schemeClr val="tx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Tree>
    <p:extLst>
      <p:ext uri="{BB962C8B-B14F-4D97-AF65-F5344CB8AC3E}">
        <p14:creationId xmlns:p14="http://schemas.microsoft.com/office/powerpoint/2010/main" val="1784475369"/>
      </p:ext>
    </p:extLst>
  </p:cSld>
  <p:clrMapOvr>
    <a:masterClrMapping/>
  </p:clrMapOvr>
  <p:extLst mod="1">
    <p:ext uri="{DCECCB84-F9BA-43D5-87BE-67443E8EF086}">
      <p15:sldGuideLst xmlns:p15="http://schemas.microsoft.com/office/powerpoint/2012/main">
        <p15:guide id="1" orient="horz" pos="2160">
          <p15:clr>
            <a:srgbClr val="FBAE40"/>
          </p15:clr>
        </p15:guide>
        <p15:guide id="2" pos="6623">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2142990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3637915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p:txBody>
      </p:sp>
      <p:sp>
        <p:nvSpPr>
          <p:cNvPr id="4" name="Date Placeholder 3"/>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1035576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1" y="2786743"/>
            <a:ext cx="10515600" cy="1070339"/>
          </a:xfrm>
        </p:spPr>
        <p:txBody>
          <a:bodyPr anchor="b"/>
          <a:lstStyle>
            <a:lvl1pPr>
              <a:defRPr sz="4800">
                <a:solidFill>
                  <a:schemeClr val="tx1"/>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1851" y="3884070"/>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2389320463"/>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3768050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839789"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172201"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2642124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33940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6" name="矩形 5"/>
          <p:cNvSpPr/>
          <p:nvPr/>
        </p:nvSpPr>
        <p:spPr>
          <a:xfrm>
            <a:off x="0" y="820"/>
            <a:ext cx="12192000" cy="685718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Date Placeholder 1"/>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281163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1989837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5733079D-9EB6-4A38-9BA6-F087D11EFAC5}" type="datetimeFigureOut">
              <a:rPr lang="zh-CN" altLang="en-US" smtClean="0"/>
              <a:t>2015/12/2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B43C4E8-DC75-49E8-AB15-68546E9EC523}" type="slidenum">
              <a:rPr lang="zh-CN" altLang="en-US" smtClean="0"/>
              <a:t>‹#›</a:t>
            </a:fld>
            <a:endParaRPr lang="zh-CN" altLang="en-US"/>
          </a:p>
        </p:txBody>
      </p:sp>
    </p:spTree>
    <p:extLst>
      <p:ext uri="{BB962C8B-B14F-4D97-AF65-F5344CB8AC3E}">
        <p14:creationId xmlns:p14="http://schemas.microsoft.com/office/powerpoint/2010/main" val="3489523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矩形 8"/>
          <p:cNvSpPr/>
          <p:nvPr/>
        </p:nvSpPr>
        <p:spPr>
          <a:xfrm>
            <a:off x="0" y="820"/>
            <a:ext cx="12192000" cy="685718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0" y="820"/>
            <a:ext cx="12192000" cy="78518"/>
            <a:chOff x="0" y="4787900"/>
            <a:chExt cx="12039600" cy="45719"/>
          </a:xfrm>
        </p:grpSpPr>
        <p:sp>
          <p:nvSpPr>
            <p:cNvPr id="11" name="矩形 10"/>
            <p:cNvSpPr/>
            <p:nvPr userDrawn="1"/>
          </p:nvSpPr>
          <p:spPr>
            <a:xfrm>
              <a:off x="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10033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20066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userDrawn="1"/>
          </p:nvSpPr>
          <p:spPr>
            <a:xfrm>
              <a:off x="30099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40132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userDrawn="1"/>
          </p:nvSpPr>
          <p:spPr>
            <a:xfrm>
              <a:off x="50165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userDrawn="1"/>
          </p:nvSpPr>
          <p:spPr>
            <a:xfrm>
              <a:off x="60198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userDrawn="1"/>
          </p:nvSpPr>
          <p:spPr>
            <a:xfrm>
              <a:off x="70231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80264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userDrawn="1"/>
          </p:nvSpPr>
          <p:spPr>
            <a:xfrm>
              <a:off x="90297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userDrawn="1"/>
          </p:nvSpPr>
          <p:spPr>
            <a:xfrm>
              <a:off x="100330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userDrawn="1"/>
          </p:nvSpPr>
          <p:spPr>
            <a:xfrm>
              <a:off x="110363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Text Placeholder 2"/>
          <p:cNvSpPr>
            <a:spLocks noGrp="1"/>
          </p:cNvSpPr>
          <p:nvPr>
            <p:ph type="body" idx="1"/>
          </p:nvPr>
        </p:nvSpPr>
        <p:spPr>
          <a:xfrm>
            <a:off x="754746" y="1257300"/>
            <a:ext cx="10680337" cy="5035551"/>
          </a:xfrm>
          <a:prstGeom prst="rect">
            <a:avLst/>
          </a:prstGeom>
        </p:spPr>
        <p:txBody>
          <a:bodyPr vert="horz" lIns="91440" tIns="45720" rIns="91440" bIns="45720" rtlCol="0">
            <a:normAutofit/>
          </a:bodyPr>
          <a:lstStyle/>
          <a:p>
            <a:pPr lvl="0"/>
            <a:r>
              <a:rPr lang="zh-CN" altLang="en-US" dirty="0" smtClean="0"/>
              <a:t>单击此处编辑母版文本样式</a:t>
            </a:r>
          </a:p>
          <a:p>
            <a:pPr lvl="1"/>
            <a:r>
              <a:rPr lang="zh-CN" altLang="en-US" dirty="0" smtClean="0"/>
              <a:t>第二级</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bg1">
                    <a:lumMod val="65000"/>
                  </a:schemeClr>
                </a:solidFill>
              </a:defRPr>
            </a:lvl1pPr>
          </a:lstStyle>
          <a:p>
            <a:fld id="{5733079D-9EB6-4A38-9BA6-F087D11EFAC5}" type="datetimeFigureOut">
              <a:rPr lang="zh-CN" altLang="en-US" smtClean="0"/>
              <a:t>2015/12/2</a:t>
            </a:fld>
            <a:endParaRPr lang="zh-CN"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bg1">
                    <a:lumMod val="65000"/>
                  </a:schemeClr>
                </a:solidFill>
              </a:defRPr>
            </a:lvl1pPr>
          </a:lstStyle>
          <a:p>
            <a:endParaRPr lang="zh-CN" alt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bg1">
                    <a:lumMod val="65000"/>
                  </a:schemeClr>
                </a:solidFill>
              </a:defRPr>
            </a:lvl1pPr>
          </a:lstStyle>
          <a:p>
            <a:fld id="{FB43C4E8-DC75-49E8-AB15-68546E9EC523}" type="slidenum">
              <a:rPr lang="zh-CN" altLang="en-US" smtClean="0"/>
              <a:t>‹#›</a:t>
            </a:fld>
            <a:endParaRPr lang="zh-CN" altLang="en-US"/>
          </a:p>
        </p:txBody>
      </p:sp>
      <p:sp>
        <p:nvSpPr>
          <p:cNvPr id="2" name="Title Placeholder 1"/>
          <p:cNvSpPr>
            <a:spLocks noGrp="1"/>
          </p:cNvSpPr>
          <p:nvPr>
            <p:ph type="title"/>
          </p:nvPr>
        </p:nvSpPr>
        <p:spPr>
          <a:xfrm>
            <a:off x="754746" y="339915"/>
            <a:ext cx="10680337" cy="701485"/>
          </a:xfrm>
          <a:prstGeom prst="rect">
            <a:avLst/>
          </a:prstGeom>
        </p:spPr>
        <p:txBody>
          <a:bodyPr vert="horz" lIns="91440" tIns="45720" rIns="91440" bIns="45720" rtlCol="0" anchor="b">
            <a:noAutofit/>
          </a:bodyPr>
          <a:lstStyle/>
          <a:p>
            <a:r>
              <a:rPr lang="zh-CN" altLang="en-US" dirty="0" smtClean="0"/>
              <a:t>单击此处编辑母版标题样式</a:t>
            </a:r>
            <a:endParaRPr lang="en-US" dirty="0"/>
          </a:p>
        </p:txBody>
      </p:sp>
      <p:grpSp>
        <p:nvGrpSpPr>
          <p:cNvPr id="25" name="组合 24"/>
          <p:cNvGrpSpPr/>
          <p:nvPr/>
        </p:nvGrpSpPr>
        <p:grpSpPr>
          <a:xfrm>
            <a:off x="0" y="6795784"/>
            <a:ext cx="12192000" cy="78518"/>
            <a:chOff x="0" y="4787900"/>
            <a:chExt cx="12039600" cy="45719"/>
          </a:xfrm>
        </p:grpSpPr>
        <p:sp>
          <p:nvSpPr>
            <p:cNvPr id="26" name="矩形 25"/>
            <p:cNvSpPr/>
            <p:nvPr userDrawn="1"/>
          </p:nvSpPr>
          <p:spPr>
            <a:xfrm>
              <a:off x="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userDrawn="1"/>
          </p:nvSpPr>
          <p:spPr>
            <a:xfrm>
              <a:off x="10033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userDrawn="1"/>
          </p:nvSpPr>
          <p:spPr>
            <a:xfrm>
              <a:off x="20066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userDrawn="1"/>
          </p:nvSpPr>
          <p:spPr>
            <a:xfrm>
              <a:off x="30099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userDrawn="1"/>
          </p:nvSpPr>
          <p:spPr>
            <a:xfrm>
              <a:off x="40132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userDrawn="1"/>
          </p:nvSpPr>
          <p:spPr>
            <a:xfrm>
              <a:off x="50165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userDrawn="1"/>
          </p:nvSpPr>
          <p:spPr>
            <a:xfrm>
              <a:off x="60198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userDrawn="1"/>
          </p:nvSpPr>
          <p:spPr>
            <a:xfrm>
              <a:off x="70231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userDrawn="1"/>
          </p:nvSpPr>
          <p:spPr>
            <a:xfrm>
              <a:off x="80264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userDrawn="1"/>
          </p:nvSpPr>
          <p:spPr>
            <a:xfrm>
              <a:off x="90297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userDrawn="1"/>
          </p:nvSpPr>
          <p:spPr>
            <a:xfrm>
              <a:off x="10033000" y="4787900"/>
              <a:ext cx="10033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userDrawn="1"/>
          </p:nvSpPr>
          <p:spPr>
            <a:xfrm>
              <a:off x="11036300" y="4787900"/>
              <a:ext cx="100330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0037853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600" b="1" kern="1200">
          <a:solidFill>
            <a:schemeClr val="accent1">
              <a:lumMod val="75000"/>
            </a:schemeClr>
          </a:solidFill>
          <a:effectLst/>
          <a:latin typeface="+mj-lt"/>
          <a:ea typeface="+mj-ea"/>
          <a:cs typeface="+mj-cs"/>
        </a:defRPr>
      </a:lvl1pPr>
    </p:titleStyle>
    <p:bodyStyle>
      <a:lvl1pPr marL="357188" indent="-357188" algn="l" defTabSz="914400" rtl="0" eaLnBrk="1" latinLnBrk="0" hangingPunct="1">
        <a:lnSpc>
          <a:spcPct val="90000"/>
        </a:lnSpc>
        <a:spcBef>
          <a:spcPts val="1800"/>
        </a:spcBef>
        <a:buClr>
          <a:schemeClr val="accent1"/>
        </a:buClr>
        <a:buSzPct val="70000"/>
        <a:buFont typeface="Wingdings 2" panose="05020102010507070707" pitchFamily="18" charset="2"/>
        <a:buChar char=""/>
        <a:defRPr sz="2800" kern="1200">
          <a:solidFill>
            <a:schemeClr val="accent1"/>
          </a:solidFill>
          <a:latin typeface="+mn-lt"/>
          <a:ea typeface="+mn-ea"/>
          <a:cs typeface="+mn-cs"/>
        </a:defRPr>
      </a:lvl1pPr>
      <a:lvl2pPr marL="357188" indent="-357188" algn="l" defTabSz="914400" rtl="0" eaLnBrk="1" latinLnBrk="0" hangingPunct="1">
        <a:lnSpc>
          <a:spcPct val="130000"/>
        </a:lnSpc>
        <a:spcBef>
          <a:spcPts val="0"/>
        </a:spcBef>
        <a:buFont typeface="Calibri" panose="020F0502020204030204" pitchFamily="34" charset="0"/>
        <a:buChar char=" "/>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tags" Target="../tags/tag79.xml"/><Relationship Id="rId13" Type="http://schemas.openxmlformats.org/officeDocument/2006/relationships/image" Target="../media/image25.png"/><Relationship Id="rId3" Type="http://schemas.openxmlformats.org/officeDocument/2006/relationships/tags" Target="../tags/tag74.xml"/><Relationship Id="rId7" Type="http://schemas.openxmlformats.org/officeDocument/2006/relationships/tags" Target="../tags/tag78.xml"/><Relationship Id="rId12" Type="http://schemas.openxmlformats.org/officeDocument/2006/relationships/image" Target="../media/image24.png"/><Relationship Id="rId2" Type="http://schemas.openxmlformats.org/officeDocument/2006/relationships/tags" Target="../tags/tag73.xml"/><Relationship Id="rId16" Type="http://schemas.openxmlformats.org/officeDocument/2006/relationships/image" Target="../media/image28.png"/><Relationship Id="rId1" Type="http://schemas.openxmlformats.org/officeDocument/2006/relationships/tags" Target="../tags/tag72.xml"/><Relationship Id="rId6" Type="http://schemas.openxmlformats.org/officeDocument/2006/relationships/tags" Target="../tags/tag77.xml"/><Relationship Id="rId11" Type="http://schemas.openxmlformats.org/officeDocument/2006/relationships/slideLayout" Target="../slideLayouts/slideLayout2.xml"/><Relationship Id="rId5" Type="http://schemas.openxmlformats.org/officeDocument/2006/relationships/tags" Target="../tags/tag76.xml"/><Relationship Id="rId15" Type="http://schemas.openxmlformats.org/officeDocument/2006/relationships/image" Target="../media/image27.png"/><Relationship Id="rId10" Type="http://schemas.openxmlformats.org/officeDocument/2006/relationships/tags" Target="../tags/tag81.xml"/><Relationship Id="rId4" Type="http://schemas.openxmlformats.org/officeDocument/2006/relationships/tags" Target="../tags/tag75.xml"/><Relationship Id="rId9" Type="http://schemas.openxmlformats.org/officeDocument/2006/relationships/tags" Target="../tags/tag80.xml"/><Relationship Id="rId14" Type="http://schemas.openxmlformats.org/officeDocument/2006/relationships/image" Target="../media/image26.png"/></Relationships>
</file>

<file path=ppt/slides/_rels/slide11.xml.rels><?xml version="1.0" encoding="UTF-8" standalone="yes"?>
<Relationships xmlns="http://schemas.openxmlformats.org/package/2006/relationships"><Relationship Id="rId8" Type="http://schemas.openxmlformats.org/officeDocument/2006/relationships/tags" Target="../tags/tag89.xml"/><Relationship Id="rId13" Type="http://schemas.openxmlformats.org/officeDocument/2006/relationships/image" Target="../media/image30.png"/><Relationship Id="rId3" Type="http://schemas.openxmlformats.org/officeDocument/2006/relationships/tags" Target="../tags/tag84.xml"/><Relationship Id="rId7" Type="http://schemas.openxmlformats.org/officeDocument/2006/relationships/tags" Target="../tags/tag88.xml"/><Relationship Id="rId12" Type="http://schemas.openxmlformats.org/officeDocument/2006/relationships/image" Target="../media/image29.png"/><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tags" Target="../tags/tag87.xml"/><Relationship Id="rId11" Type="http://schemas.openxmlformats.org/officeDocument/2006/relationships/slideLayout" Target="../slideLayouts/slideLayout2.xml"/><Relationship Id="rId5" Type="http://schemas.openxmlformats.org/officeDocument/2006/relationships/tags" Target="../tags/tag86.xml"/><Relationship Id="rId15" Type="http://schemas.openxmlformats.org/officeDocument/2006/relationships/image" Target="../media/image32.png"/><Relationship Id="rId10" Type="http://schemas.openxmlformats.org/officeDocument/2006/relationships/tags" Target="../tags/tag91.xml"/><Relationship Id="rId4" Type="http://schemas.openxmlformats.org/officeDocument/2006/relationships/tags" Target="../tags/tag85.xml"/><Relationship Id="rId9" Type="http://schemas.openxmlformats.org/officeDocument/2006/relationships/tags" Target="../tags/tag90.xml"/><Relationship Id="rId14" Type="http://schemas.openxmlformats.org/officeDocument/2006/relationships/image" Target="../media/image31.png"/></Relationships>
</file>

<file path=ppt/slides/_rels/slide12.xml.rels><?xml version="1.0" encoding="UTF-8" standalone="yes"?>
<Relationships xmlns="http://schemas.openxmlformats.org/package/2006/relationships"><Relationship Id="rId8" Type="http://schemas.openxmlformats.org/officeDocument/2006/relationships/tags" Target="../tags/tag99.xml"/><Relationship Id="rId13" Type="http://schemas.openxmlformats.org/officeDocument/2006/relationships/image" Target="../media/image33.png"/><Relationship Id="rId3" Type="http://schemas.openxmlformats.org/officeDocument/2006/relationships/tags" Target="../tags/tag94.xml"/><Relationship Id="rId7" Type="http://schemas.openxmlformats.org/officeDocument/2006/relationships/tags" Target="../tags/tag98.xml"/><Relationship Id="rId12" Type="http://schemas.openxmlformats.org/officeDocument/2006/relationships/notesSlide" Target="../notesSlides/notesSlide2.xml"/><Relationship Id="rId17" Type="http://schemas.openxmlformats.org/officeDocument/2006/relationships/image" Target="../media/image37.png"/><Relationship Id="rId2" Type="http://schemas.openxmlformats.org/officeDocument/2006/relationships/tags" Target="../tags/tag93.xml"/><Relationship Id="rId16" Type="http://schemas.openxmlformats.org/officeDocument/2006/relationships/image" Target="../media/image36.png"/><Relationship Id="rId1" Type="http://schemas.openxmlformats.org/officeDocument/2006/relationships/tags" Target="../tags/tag92.xml"/><Relationship Id="rId6" Type="http://schemas.openxmlformats.org/officeDocument/2006/relationships/tags" Target="../tags/tag97.xml"/><Relationship Id="rId11" Type="http://schemas.openxmlformats.org/officeDocument/2006/relationships/slideLayout" Target="../slideLayouts/slideLayout2.xml"/><Relationship Id="rId5" Type="http://schemas.openxmlformats.org/officeDocument/2006/relationships/tags" Target="../tags/tag96.xml"/><Relationship Id="rId15" Type="http://schemas.openxmlformats.org/officeDocument/2006/relationships/image" Target="../media/image35.png"/><Relationship Id="rId10" Type="http://schemas.openxmlformats.org/officeDocument/2006/relationships/tags" Target="../tags/tag101.xml"/><Relationship Id="rId4" Type="http://schemas.openxmlformats.org/officeDocument/2006/relationships/tags" Target="../tags/tag95.xml"/><Relationship Id="rId9" Type="http://schemas.openxmlformats.org/officeDocument/2006/relationships/tags" Target="../tags/tag100.xml"/><Relationship Id="rId14" Type="http://schemas.openxmlformats.org/officeDocument/2006/relationships/image" Target="../media/image34.png"/></Relationships>
</file>

<file path=ppt/slides/_rels/slide13.xml.rels><?xml version="1.0" encoding="UTF-8" standalone="yes"?>
<Relationships xmlns="http://schemas.openxmlformats.org/package/2006/relationships"><Relationship Id="rId8" Type="http://schemas.openxmlformats.org/officeDocument/2006/relationships/tags" Target="../tags/tag109.xml"/><Relationship Id="rId13" Type="http://schemas.openxmlformats.org/officeDocument/2006/relationships/tags" Target="../tags/tag114.xml"/><Relationship Id="rId3" Type="http://schemas.openxmlformats.org/officeDocument/2006/relationships/tags" Target="../tags/tag104.xml"/><Relationship Id="rId7" Type="http://schemas.openxmlformats.org/officeDocument/2006/relationships/tags" Target="../tags/tag108.xml"/><Relationship Id="rId12" Type="http://schemas.openxmlformats.org/officeDocument/2006/relationships/tags" Target="../tags/tag113.xml"/><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tags" Target="../tags/tag107.xml"/><Relationship Id="rId11" Type="http://schemas.openxmlformats.org/officeDocument/2006/relationships/tags" Target="../tags/tag112.xml"/><Relationship Id="rId5" Type="http://schemas.openxmlformats.org/officeDocument/2006/relationships/tags" Target="../tags/tag106.xml"/><Relationship Id="rId15" Type="http://schemas.openxmlformats.org/officeDocument/2006/relationships/slide" Target="slide4.xml"/><Relationship Id="rId10" Type="http://schemas.openxmlformats.org/officeDocument/2006/relationships/tags" Target="../tags/tag111.xml"/><Relationship Id="rId4" Type="http://schemas.openxmlformats.org/officeDocument/2006/relationships/tags" Target="../tags/tag105.xml"/><Relationship Id="rId9" Type="http://schemas.openxmlformats.org/officeDocument/2006/relationships/tags" Target="../tags/tag110.xml"/><Relationship Id="rId1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tags" Target="../tags/tag122.xml"/><Relationship Id="rId3" Type="http://schemas.openxmlformats.org/officeDocument/2006/relationships/tags" Target="../tags/tag117.xml"/><Relationship Id="rId7" Type="http://schemas.openxmlformats.org/officeDocument/2006/relationships/tags" Target="../tags/tag121.xml"/><Relationship Id="rId2" Type="http://schemas.openxmlformats.org/officeDocument/2006/relationships/tags" Target="../tags/tag116.xml"/><Relationship Id="rId1" Type="http://schemas.openxmlformats.org/officeDocument/2006/relationships/tags" Target="../tags/tag115.xml"/><Relationship Id="rId6" Type="http://schemas.openxmlformats.org/officeDocument/2006/relationships/tags" Target="../tags/tag120.xml"/><Relationship Id="rId5" Type="http://schemas.openxmlformats.org/officeDocument/2006/relationships/tags" Target="../tags/tag119.xml"/><Relationship Id="rId10" Type="http://schemas.openxmlformats.org/officeDocument/2006/relationships/notesSlide" Target="../notesSlides/notesSlide3.xml"/><Relationship Id="rId4" Type="http://schemas.openxmlformats.org/officeDocument/2006/relationships/tags" Target="../tags/tag118.xml"/><Relationship Id="rId9"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tags" Target="../tags/tag130.xml"/><Relationship Id="rId3" Type="http://schemas.openxmlformats.org/officeDocument/2006/relationships/tags" Target="../tags/tag125.xml"/><Relationship Id="rId7" Type="http://schemas.openxmlformats.org/officeDocument/2006/relationships/tags" Target="../tags/tag129.xml"/><Relationship Id="rId12" Type="http://schemas.openxmlformats.org/officeDocument/2006/relationships/slideLayout" Target="../slideLayouts/slideLayout2.xml"/><Relationship Id="rId2" Type="http://schemas.openxmlformats.org/officeDocument/2006/relationships/tags" Target="../tags/tag124.xml"/><Relationship Id="rId1" Type="http://schemas.openxmlformats.org/officeDocument/2006/relationships/tags" Target="../tags/tag123.xml"/><Relationship Id="rId6" Type="http://schemas.openxmlformats.org/officeDocument/2006/relationships/tags" Target="../tags/tag128.xml"/><Relationship Id="rId11" Type="http://schemas.openxmlformats.org/officeDocument/2006/relationships/tags" Target="../tags/tag133.xml"/><Relationship Id="rId5" Type="http://schemas.openxmlformats.org/officeDocument/2006/relationships/tags" Target="../tags/tag127.xml"/><Relationship Id="rId10" Type="http://schemas.openxmlformats.org/officeDocument/2006/relationships/tags" Target="../tags/tag132.xml"/><Relationship Id="rId4" Type="http://schemas.openxmlformats.org/officeDocument/2006/relationships/tags" Target="../tags/tag126.xml"/><Relationship Id="rId9" Type="http://schemas.openxmlformats.org/officeDocument/2006/relationships/tags" Target="../tags/tag131.xml"/></Relationships>
</file>

<file path=ppt/slides/_rels/slide16.xml.rels><?xml version="1.0" encoding="UTF-8" standalone="yes"?>
<Relationships xmlns="http://schemas.openxmlformats.org/package/2006/relationships"><Relationship Id="rId8" Type="http://schemas.openxmlformats.org/officeDocument/2006/relationships/tags" Target="../tags/tag141.xml"/><Relationship Id="rId13" Type="http://schemas.openxmlformats.org/officeDocument/2006/relationships/tags" Target="../tags/tag146.xml"/><Relationship Id="rId3" Type="http://schemas.openxmlformats.org/officeDocument/2006/relationships/tags" Target="../tags/tag136.xml"/><Relationship Id="rId7" Type="http://schemas.openxmlformats.org/officeDocument/2006/relationships/tags" Target="../tags/tag140.xml"/><Relationship Id="rId12" Type="http://schemas.openxmlformats.org/officeDocument/2006/relationships/tags" Target="../tags/tag145.xml"/><Relationship Id="rId2" Type="http://schemas.openxmlformats.org/officeDocument/2006/relationships/tags" Target="../tags/tag135.xml"/><Relationship Id="rId1" Type="http://schemas.openxmlformats.org/officeDocument/2006/relationships/tags" Target="../tags/tag134.xml"/><Relationship Id="rId6" Type="http://schemas.openxmlformats.org/officeDocument/2006/relationships/tags" Target="../tags/tag139.xml"/><Relationship Id="rId11" Type="http://schemas.openxmlformats.org/officeDocument/2006/relationships/tags" Target="../tags/tag144.xml"/><Relationship Id="rId5" Type="http://schemas.openxmlformats.org/officeDocument/2006/relationships/tags" Target="../tags/tag138.xml"/><Relationship Id="rId10" Type="http://schemas.openxmlformats.org/officeDocument/2006/relationships/tags" Target="../tags/tag143.xml"/><Relationship Id="rId4" Type="http://schemas.openxmlformats.org/officeDocument/2006/relationships/tags" Target="../tags/tag137.xml"/><Relationship Id="rId9" Type="http://schemas.openxmlformats.org/officeDocument/2006/relationships/tags" Target="../tags/tag142.xml"/><Relationship Id="rId1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slide" Target="slide4.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tags" Target="../tags/tag22.xml"/><Relationship Id="rId13" Type="http://schemas.openxmlformats.org/officeDocument/2006/relationships/tags" Target="../tags/tag27.xml"/><Relationship Id="rId3" Type="http://schemas.openxmlformats.org/officeDocument/2006/relationships/tags" Target="../tags/tag17.xml"/><Relationship Id="rId7" Type="http://schemas.openxmlformats.org/officeDocument/2006/relationships/tags" Target="../tags/tag21.xml"/><Relationship Id="rId12" Type="http://schemas.openxmlformats.org/officeDocument/2006/relationships/tags" Target="../tags/tag26.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tags" Target="../tags/tag20.xml"/><Relationship Id="rId11" Type="http://schemas.openxmlformats.org/officeDocument/2006/relationships/tags" Target="../tags/tag25.xml"/><Relationship Id="rId5" Type="http://schemas.openxmlformats.org/officeDocument/2006/relationships/tags" Target="../tags/tag19.xml"/><Relationship Id="rId15" Type="http://schemas.openxmlformats.org/officeDocument/2006/relationships/slide" Target="slide4.xml"/><Relationship Id="rId10" Type="http://schemas.openxmlformats.org/officeDocument/2006/relationships/tags" Target="../tags/tag24.xml"/><Relationship Id="rId4" Type="http://schemas.openxmlformats.org/officeDocument/2006/relationships/tags" Target="../tags/tag18.xml"/><Relationship Id="rId9" Type="http://schemas.openxmlformats.org/officeDocument/2006/relationships/tags" Target="../tags/tag23.xml"/><Relationship Id="rId1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tags" Target="../tags/tag35.xml"/><Relationship Id="rId13" Type="http://schemas.openxmlformats.org/officeDocument/2006/relationships/image" Target="../media/image5.emf"/><Relationship Id="rId18" Type="http://schemas.openxmlformats.org/officeDocument/2006/relationships/image" Target="../media/image10.jpeg"/><Relationship Id="rId26" Type="http://schemas.openxmlformats.org/officeDocument/2006/relationships/image" Target="../media/image18.png"/><Relationship Id="rId3" Type="http://schemas.openxmlformats.org/officeDocument/2006/relationships/tags" Target="../tags/tag30.xml"/><Relationship Id="rId21" Type="http://schemas.openxmlformats.org/officeDocument/2006/relationships/image" Target="../media/image13.png"/><Relationship Id="rId7" Type="http://schemas.openxmlformats.org/officeDocument/2006/relationships/tags" Target="../tags/tag34.xml"/><Relationship Id="rId12" Type="http://schemas.openxmlformats.org/officeDocument/2006/relationships/image" Target="../media/image4.emf"/><Relationship Id="rId17" Type="http://schemas.openxmlformats.org/officeDocument/2006/relationships/image" Target="../media/image9.jpg"/><Relationship Id="rId25" Type="http://schemas.openxmlformats.org/officeDocument/2006/relationships/image" Target="../media/image17.jpeg"/><Relationship Id="rId2" Type="http://schemas.openxmlformats.org/officeDocument/2006/relationships/tags" Target="../tags/tag29.xml"/><Relationship Id="rId16" Type="http://schemas.openxmlformats.org/officeDocument/2006/relationships/image" Target="../media/image8.png"/><Relationship Id="rId20" Type="http://schemas.openxmlformats.org/officeDocument/2006/relationships/image" Target="../media/image12.png"/><Relationship Id="rId1" Type="http://schemas.openxmlformats.org/officeDocument/2006/relationships/tags" Target="../tags/tag28.xml"/><Relationship Id="rId6" Type="http://schemas.openxmlformats.org/officeDocument/2006/relationships/tags" Target="../tags/tag33.xml"/><Relationship Id="rId11" Type="http://schemas.openxmlformats.org/officeDocument/2006/relationships/image" Target="../media/image3.emf"/><Relationship Id="rId24" Type="http://schemas.openxmlformats.org/officeDocument/2006/relationships/image" Target="../media/image16.png"/><Relationship Id="rId5" Type="http://schemas.openxmlformats.org/officeDocument/2006/relationships/tags" Target="../tags/tag32.xml"/><Relationship Id="rId15" Type="http://schemas.openxmlformats.org/officeDocument/2006/relationships/image" Target="../media/image7.emf"/><Relationship Id="rId23" Type="http://schemas.openxmlformats.org/officeDocument/2006/relationships/image" Target="../media/image15.jpeg"/><Relationship Id="rId10" Type="http://schemas.openxmlformats.org/officeDocument/2006/relationships/slideLayout" Target="../slideLayouts/slideLayout2.xml"/><Relationship Id="rId19" Type="http://schemas.openxmlformats.org/officeDocument/2006/relationships/image" Target="../media/image11.png"/><Relationship Id="rId4" Type="http://schemas.openxmlformats.org/officeDocument/2006/relationships/tags" Target="../tags/tag31.xml"/><Relationship Id="rId9" Type="http://schemas.openxmlformats.org/officeDocument/2006/relationships/tags" Target="../tags/tag36.xml"/><Relationship Id="rId14" Type="http://schemas.openxmlformats.org/officeDocument/2006/relationships/image" Target="../media/image6.emf"/><Relationship Id="rId22"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tags" Target="../tags/tag44.xml"/><Relationship Id="rId13" Type="http://schemas.openxmlformats.org/officeDocument/2006/relationships/slideLayout" Target="../slideLayouts/slideLayout2.xml"/><Relationship Id="rId3" Type="http://schemas.openxmlformats.org/officeDocument/2006/relationships/tags" Target="../tags/tag39.xml"/><Relationship Id="rId7" Type="http://schemas.openxmlformats.org/officeDocument/2006/relationships/tags" Target="../tags/tag43.xml"/><Relationship Id="rId12" Type="http://schemas.openxmlformats.org/officeDocument/2006/relationships/tags" Target="../tags/tag48.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tags" Target="../tags/tag42.xml"/><Relationship Id="rId11" Type="http://schemas.openxmlformats.org/officeDocument/2006/relationships/tags" Target="../tags/tag47.xml"/><Relationship Id="rId5" Type="http://schemas.openxmlformats.org/officeDocument/2006/relationships/tags" Target="../tags/tag41.xml"/><Relationship Id="rId10" Type="http://schemas.openxmlformats.org/officeDocument/2006/relationships/tags" Target="../tags/tag46.xml"/><Relationship Id="rId4" Type="http://schemas.openxmlformats.org/officeDocument/2006/relationships/tags" Target="../tags/tag40.xml"/><Relationship Id="rId9" Type="http://schemas.openxmlformats.org/officeDocument/2006/relationships/tags" Target="../tags/tag45.xml"/></Relationships>
</file>

<file path=ppt/slides/_rels/slide7.xml.rels><?xml version="1.0" encoding="UTF-8" standalone="yes"?>
<Relationships xmlns="http://schemas.openxmlformats.org/package/2006/relationships"><Relationship Id="rId8" Type="http://schemas.openxmlformats.org/officeDocument/2006/relationships/tags" Target="../tags/tag56.xml"/><Relationship Id="rId13" Type="http://schemas.openxmlformats.org/officeDocument/2006/relationships/tags" Target="../tags/tag61.xml"/><Relationship Id="rId3" Type="http://schemas.openxmlformats.org/officeDocument/2006/relationships/tags" Target="../tags/tag51.xml"/><Relationship Id="rId7" Type="http://schemas.openxmlformats.org/officeDocument/2006/relationships/tags" Target="../tags/tag55.xml"/><Relationship Id="rId12" Type="http://schemas.openxmlformats.org/officeDocument/2006/relationships/tags" Target="../tags/tag60.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tags" Target="../tags/tag54.xml"/><Relationship Id="rId11" Type="http://schemas.openxmlformats.org/officeDocument/2006/relationships/tags" Target="../tags/tag59.xml"/><Relationship Id="rId5" Type="http://schemas.openxmlformats.org/officeDocument/2006/relationships/tags" Target="../tags/tag53.xml"/><Relationship Id="rId15" Type="http://schemas.openxmlformats.org/officeDocument/2006/relationships/slide" Target="slide4.xml"/><Relationship Id="rId10" Type="http://schemas.openxmlformats.org/officeDocument/2006/relationships/tags" Target="../tags/tag58.xml"/><Relationship Id="rId4" Type="http://schemas.openxmlformats.org/officeDocument/2006/relationships/tags" Target="../tags/tag52.xml"/><Relationship Id="rId9" Type="http://schemas.openxmlformats.org/officeDocument/2006/relationships/tags" Target="../tags/tag57.xml"/><Relationship Id="rId14"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tags" Target="../tags/tag69.xml"/><Relationship Id="rId13" Type="http://schemas.openxmlformats.org/officeDocument/2006/relationships/image" Target="../media/image22.png"/><Relationship Id="rId3" Type="http://schemas.openxmlformats.org/officeDocument/2006/relationships/tags" Target="../tags/tag64.xml"/><Relationship Id="rId7" Type="http://schemas.openxmlformats.org/officeDocument/2006/relationships/tags" Target="../tags/tag68.xml"/><Relationship Id="rId12" Type="http://schemas.openxmlformats.org/officeDocument/2006/relationships/image" Target="../media/image21.png"/><Relationship Id="rId2" Type="http://schemas.openxmlformats.org/officeDocument/2006/relationships/tags" Target="../tags/tag63.xml"/><Relationship Id="rId1" Type="http://schemas.openxmlformats.org/officeDocument/2006/relationships/tags" Target="../tags/tag62.xml"/><Relationship Id="rId6" Type="http://schemas.openxmlformats.org/officeDocument/2006/relationships/tags" Target="../tags/tag67.xml"/><Relationship Id="rId11" Type="http://schemas.openxmlformats.org/officeDocument/2006/relationships/slideLayout" Target="../slideLayouts/slideLayout2.xml"/><Relationship Id="rId5" Type="http://schemas.openxmlformats.org/officeDocument/2006/relationships/tags" Target="../tags/tag66.xml"/><Relationship Id="rId10" Type="http://schemas.openxmlformats.org/officeDocument/2006/relationships/tags" Target="../tags/tag71.xml"/><Relationship Id="rId4" Type="http://schemas.openxmlformats.org/officeDocument/2006/relationships/tags" Target="../tags/tag65.xml"/><Relationship Id="rId9" Type="http://schemas.openxmlformats.org/officeDocument/2006/relationships/tags" Target="../tags/tag70.xml"/><Relationship Id="rId1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1333" cy="5779031"/>
          </a:xfrm>
          <a:prstGeom prst="rect">
            <a:avLst/>
          </a:prstGeom>
        </p:spPr>
      </p:pic>
      <p:sp>
        <p:nvSpPr>
          <p:cNvPr id="6" name="文本框 5"/>
          <p:cNvSpPr txBox="1"/>
          <p:nvPr/>
        </p:nvSpPr>
        <p:spPr>
          <a:xfrm>
            <a:off x="1080661" y="3965607"/>
            <a:ext cx="3103418" cy="923330"/>
          </a:xfrm>
          <a:prstGeom prst="rect">
            <a:avLst/>
          </a:prstGeom>
          <a:noFill/>
        </p:spPr>
        <p:txBody>
          <a:bodyPr wrap="square" rtlCol="0">
            <a:spAutoFit/>
          </a:bodyPr>
          <a:lstStyle/>
          <a:p>
            <a:r>
              <a:rPr lang="zh-CN" altLang="en-US" sz="5400" dirty="0" smtClean="0">
                <a:latin typeface="微软雅黑" panose="020B0503020204020204" pitchFamily="34" charset="-122"/>
                <a:ea typeface="微软雅黑" panose="020B0503020204020204" pitchFamily="34" charset="-122"/>
              </a:rPr>
              <a:t>移动医疗</a:t>
            </a:r>
            <a:endParaRPr lang="zh-CN" altLang="en-US" sz="5400" dirty="0">
              <a:latin typeface="微软雅黑" panose="020B0503020204020204" pitchFamily="34" charset="-122"/>
              <a:ea typeface="微软雅黑" panose="020B0503020204020204" pitchFamily="34" charset="-122"/>
            </a:endParaRPr>
          </a:p>
        </p:txBody>
      </p:sp>
      <p:cxnSp>
        <p:nvCxnSpPr>
          <p:cNvPr id="8" name="直接连接符 7"/>
          <p:cNvCxnSpPr/>
          <p:nvPr/>
        </p:nvCxnSpPr>
        <p:spPr>
          <a:xfrm>
            <a:off x="0" y="4921299"/>
            <a:ext cx="4946073" cy="0"/>
          </a:xfrm>
          <a:prstGeom prst="line">
            <a:avLst/>
          </a:prstGeom>
          <a:ln w="38100">
            <a:solidFill>
              <a:schemeClr val="bg1">
                <a:lumMod val="65000"/>
              </a:schemeClr>
            </a:solidFill>
          </a:ln>
        </p:spPr>
        <p:style>
          <a:lnRef idx="2">
            <a:schemeClr val="dk1"/>
          </a:lnRef>
          <a:fillRef idx="0">
            <a:schemeClr val="dk1"/>
          </a:fillRef>
          <a:effectRef idx="1">
            <a:schemeClr val="dk1"/>
          </a:effectRef>
          <a:fontRef idx="minor">
            <a:schemeClr val="tx1"/>
          </a:fontRef>
        </p:style>
      </p:cxnSp>
      <p:sp>
        <p:nvSpPr>
          <p:cNvPr id="11" name="文本框 10"/>
          <p:cNvSpPr txBox="1"/>
          <p:nvPr/>
        </p:nvSpPr>
        <p:spPr>
          <a:xfrm>
            <a:off x="4208319" y="5995350"/>
            <a:ext cx="1887681" cy="646331"/>
          </a:xfrm>
          <a:prstGeom prst="rect">
            <a:avLst/>
          </a:prstGeom>
          <a:noFill/>
        </p:spPr>
        <p:txBody>
          <a:bodyPr wrap="square" rtlCol="0">
            <a:spAutoFit/>
          </a:bodyPr>
          <a:lstStyle/>
          <a:p>
            <a:pPr algn="r"/>
            <a:r>
              <a:rPr lang="zh-CN" altLang="en-US" dirty="0" smtClean="0">
                <a:latin typeface="微软雅黑" panose="020B0503020204020204" pitchFamily="34" charset="-122"/>
                <a:ea typeface="微软雅黑" panose="020B0503020204020204" pitchFamily="34" charset="-122"/>
              </a:rPr>
              <a:t>汇报人：张婉哲</a:t>
            </a:r>
            <a:endParaRPr lang="en-US" altLang="zh-CN" dirty="0" smtClean="0">
              <a:latin typeface="微软雅黑" panose="020B0503020204020204" pitchFamily="34" charset="-122"/>
              <a:ea typeface="微软雅黑" panose="020B0503020204020204" pitchFamily="34" charset="-122"/>
            </a:endParaRPr>
          </a:p>
          <a:p>
            <a:pPr algn="r"/>
            <a:r>
              <a:rPr lang="en-US" altLang="zh-CN" dirty="0" smtClean="0">
                <a:latin typeface="微软雅黑" panose="020B0503020204020204" pitchFamily="34" charset="-122"/>
                <a:ea typeface="微软雅黑" panose="020B0503020204020204" pitchFamily="34" charset="-122"/>
              </a:rPr>
              <a:t>2015.12. 02</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212751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移动医疗案例分析</a:t>
            </a:r>
          </a:p>
        </p:txBody>
      </p:sp>
      <p:grpSp>
        <p:nvGrpSpPr>
          <p:cNvPr id="19" name="组合 18"/>
          <p:cNvGrpSpPr/>
          <p:nvPr/>
        </p:nvGrpSpPr>
        <p:grpSpPr>
          <a:xfrm>
            <a:off x="5581498" y="1712047"/>
            <a:ext cx="6267480" cy="4821382"/>
            <a:chOff x="5581498" y="1712047"/>
            <a:chExt cx="6267480" cy="4821382"/>
          </a:xfrm>
        </p:grpSpPr>
        <p:cxnSp>
          <p:nvCxnSpPr>
            <p:cNvPr id="4" name="MH_Other_3"/>
            <p:cNvCxnSpPr/>
            <p:nvPr>
              <p:custDataLst>
                <p:tags r:id="rId1"/>
              </p:custDataLst>
            </p:nvPr>
          </p:nvCxnSpPr>
          <p:spPr>
            <a:xfrm>
              <a:off x="5699477" y="1712047"/>
              <a:ext cx="0" cy="4821382"/>
            </a:xfrm>
            <a:prstGeom prst="line">
              <a:avLst/>
            </a:prstGeom>
            <a:solidFill>
              <a:schemeClr val="accent1"/>
            </a:solidFill>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MH_Other_4"/>
            <p:cNvSpPr/>
            <p:nvPr>
              <p:custDataLst>
                <p:tags r:id="rId2"/>
              </p:custDataLst>
            </p:nvPr>
          </p:nvSpPr>
          <p:spPr>
            <a:xfrm>
              <a:off x="5589146" y="5066290"/>
              <a:ext cx="220663" cy="22066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6" name="MH_Text_3"/>
            <p:cNvSpPr>
              <a:spLocks noChangeArrowheads="1"/>
            </p:cNvSpPr>
            <p:nvPr>
              <p:custDataLst>
                <p:tags r:id="rId3"/>
              </p:custDataLst>
            </p:nvPr>
          </p:nvSpPr>
          <p:spPr bwMode="auto">
            <a:xfrm>
              <a:off x="6109846" y="5480629"/>
              <a:ext cx="5739132" cy="896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构建三层医生体系</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自建医生团队保证服务质量</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以用户满意</a:t>
              </a:r>
              <a:r>
                <a:rPr lang="zh-CN" altLang="en-US" sz="1600" dirty="0" smtClean="0">
                  <a:latin typeface="微软雅黑" panose="020B0503020204020204" pitchFamily="34" charset="-122"/>
                  <a:ea typeface="微软雅黑" panose="020B0503020204020204" pitchFamily="34" charset="-122"/>
                </a:rPr>
                <a:t>度</a:t>
              </a:r>
              <a:r>
                <a:rPr lang="zh-CN" altLang="en-US" sz="1600" dirty="0" smtClean="0">
                  <a:latin typeface="微软雅黑" panose="020B0503020204020204" pitchFamily="34" charset="-122"/>
                  <a:ea typeface="微软雅黑" panose="020B0503020204020204" pitchFamily="34" charset="-122"/>
                </a:rPr>
                <a:t>对</a:t>
              </a:r>
              <a:r>
                <a:rPr lang="zh-CN" altLang="en-US" sz="1600" dirty="0">
                  <a:latin typeface="微软雅黑" panose="020B0503020204020204" pitchFamily="34" charset="-122"/>
                  <a:ea typeface="微软雅黑" panose="020B0503020204020204" pitchFamily="34" charset="-122"/>
                </a:rPr>
                <a:t>全职</a:t>
              </a:r>
              <a:r>
                <a:rPr lang="zh-CN" altLang="en-US" sz="1600" dirty="0" smtClean="0">
                  <a:latin typeface="微软雅黑" panose="020B0503020204020204" pitchFamily="34" charset="-122"/>
                  <a:ea typeface="微软雅黑" panose="020B0503020204020204" pitchFamily="34" charset="-122"/>
                </a:rPr>
                <a:t>医生</a:t>
              </a:r>
              <a:r>
                <a:rPr lang="zh-CN" altLang="en-US" sz="1600" dirty="0" smtClean="0">
                  <a:latin typeface="微软雅黑" panose="020B0503020204020204" pitchFamily="34" charset="-122"/>
                  <a:ea typeface="微软雅黑" panose="020B0503020204020204" pitchFamily="34" charset="-122"/>
                </a:rPr>
                <a:t>进行考核，塑造和谐的医患关系</a:t>
              </a:r>
              <a:endParaRPr lang="en-US" altLang="zh-CN" sz="1600" dirty="0">
                <a:latin typeface="微软雅黑" panose="020B0503020204020204" pitchFamily="34" charset="-122"/>
                <a:ea typeface="微软雅黑" panose="020B0503020204020204" pitchFamily="34" charset="-122"/>
              </a:endParaRPr>
            </a:p>
          </p:txBody>
        </p:sp>
        <p:sp>
          <p:nvSpPr>
            <p:cNvPr id="7" name="MH_SubTitle_3"/>
            <p:cNvSpPr txBox="1">
              <a:spLocks noChangeArrowheads="1"/>
            </p:cNvSpPr>
            <p:nvPr>
              <p:custDataLst>
                <p:tags r:id="rId4"/>
              </p:custDataLst>
            </p:nvPr>
          </p:nvSpPr>
          <p:spPr bwMode="auto">
            <a:xfrm>
              <a:off x="6109845" y="4991679"/>
              <a:ext cx="34305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核心特色：</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8" name="MH_Other_5"/>
            <p:cNvSpPr/>
            <p:nvPr>
              <p:custDataLst>
                <p:tags r:id="rId5"/>
              </p:custDataLst>
            </p:nvPr>
          </p:nvSpPr>
          <p:spPr>
            <a:xfrm>
              <a:off x="5589146" y="3751047"/>
              <a:ext cx="220663" cy="22066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9" name="MH_Text_2"/>
            <p:cNvSpPr>
              <a:spLocks noChangeArrowheads="1"/>
            </p:cNvSpPr>
            <p:nvPr>
              <p:custDataLst>
                <p:tags r:id="rId6"/>
              </p:custDataLst>
            </p:nvPr>
          </p:nvSpPr>
          <p:spPr bwMode="auto">
            <a:xfrm>
              <a:off x="6109846" y="4109322"/>
              <a:ext cx="4544292" cy="956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通过出售健康保险产品来获利</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重</a:t>
              </a:r>
              <a:r>
                <a:rPr lang="zh-CN" altLang="en-US" sz="1600" dirty="0" smtClean="0">
                  <a:latin typeface="微软雅黑" panose="020B0503020204020204" pitchFamily="34" charset="-122"/>
                  <a:ea typeface="微软雅黑" panose="020B0503020204020204" pitchFamily="34" charset="-122"/>
                </a:rPr>
                <a:t>资产模式：自建医生团队、签约名医；</a:t>
              </a:r>
              <a:endParaRPr lang="en-US" altLang="zh-CN" sz="1600" dirty="0" smtClean="0">
                <a:latin typeface="微软雅黑" panose="020B0503020204020204" pitchFamily="34" charset="-122"/>
                <a:ea typeface="微软雅黑" panose="020B0503020204020204" pitchFamily="34" charset="-122"/>
              </a:endParaRPr>
            </a:p>
            <a:p>
              <a:pPr algn="just" eaLnBrk="1" hangingPunct="1">
                <a:lnSpc>
                  <a:spcPct val="120000"/>
                </a:lnSpc>
                <a:defRPr/>
              </a:pPr>
              <a:r>
                <a:rPr lang="zh-CN" altLang="en-US" sz="1600" dirty="0" smtClean="0">
                  <a:latin typeface="微软雅黑" panose="020B0503020204020204" pitchFamily="34" charset="-122"/>
                  <a:ea typeface="微软雅黑" panose="020B0503020204020204" pitchFamily="34" charset="-122"/>
                </a:rPr>
                <a:t>     目前用户已突破</a:t>
              </a:r>
              <a:r>
                <a:rPr lang="en-US" altLang="zh-CN" sz="1600" dirty="0" smtClean="0">
                  <a:latin typeface="微软雅黑" panose="020B0503020204020204" pitchFamily="34" charset="-122"/>
                  <a:ea typeface="微软雅黑" panose="020B0503020204020204" pitchFamily="34" charset="-122"/>
                </a:rPr>
                <a:t>1000</a:t>
              </a:r>
              <a:r>
                <a:rPr lang="zh-CN" altLang="en-US" sz="1600" dirty="0" smtClean="0">
                  <a:latin typeface="微软雅黑" panose="020B0503020204020204" pitchFamily="34" charset="-122"/>
                  <a:ea typeface="微软雅黑" panose="020B0503020204020204" pitchFamily="34" charset="-122"/>
                </a:rPr>
                <a:t>万</a:t>
              </a:r>
              <a:endParaRPr lang="en-US" altLang="zh-CN" sz="1600" dirty="0">
                <a:latin typeface="微软雅黑" panose="020B0503020204020204" pitchFamily="34" charset="-122"/>
                <a:ea typeface="微软雅黑" panose="020B0503020204020204" pitchFamily="34" charset="-122"/>
              </a:endParaRPr>
            </a:p>
          </p:txBody>
        </p:sp>
        <p:sp>
          <p:nvSpPr>
            <p:cNvPr id="10" name="MH_SubTitle_2"/>
            <p:cNvSpPr txBox="1">
              <a:spLocks noChangeArrowheads="1"/>
            </p:cNvSpPr>
            <p:nvPr>
              <p:custDataLst>
                <p:tags r:id="rId7"/>
              </p:custDataLst>
            </p:nvPr>
          </p:nvSpPr>
          <p:spPr bwMode="auto">
            <a:xfrm>
              <a:off x="6109845" y="3708978"/>
              <a:ext cx="3430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lnSpcReduction="10000"/>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盈利模式</a:t>
              </a:r>
              <a:r>
                <a:rPr lang="en-US" altLang="zh-CN" sz="2000" b="1" dirty="0">
                  <a:solidFill>
                    <a:schemeClr val="accent1">
                      <a:lumMod val="75000"/>
                    </a:schemeClr>
                  </a:solidFill>
                  <a:latin typeface="微软雅黑" panose="020B0503020204020204" pitchFamily="34" charset="-122"/>
                  <a:ea typeface="微软雅黑" panose="020B0503020204020204" pitchFamily="34" charset="-122"/>
                </a:rPr>
                <a:t>&amp;</a:t>
              </a: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运营情况：</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11" name="MH_Other_6"/>
            <p:cNvSpPr/>
            <p:nvPr>
              <p:custDataLst>
                <p:tags r:id="rId8"/>
              </p:custDataLst>
            </p:nvPr>
          </p:nvSpPr>
          <p:spPr>
            <a:xfrm>
              <a:off x="5581498" y="1984952"/>
              <a:ext cx="220663" cy="222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12" name="MH_Text_1"/>
            <p:cNvSpPr>
              <a:spLocks noChangeArrowheads="1"/>
            </p:cNvSpPr>
            <p:nvPr>
              <p:custDataLst>
                <p:tags r:id="rId9"/>
              </p:custDataLst>
            </p:nvPr>
          </p:nvSpPr>
          <p:spPr bwMode="auto">
            <a:xfrm>
              <a:off x="6109845" y="2358228"/>
              <a:ext cx="5526231" cy="1190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免费问诊、有偿名医问诊、家庭医生</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计</a:t>
              </a:r>
              <a:r>
                <a:rPr lang="zh-CN" altLang="en-US" sz="1600" dirty="0" smtClean="0">
                  <a:latin typeface="微软雅黑" panose="020B0503020204020204" pitchFamily="34" charset="-122"/>
                  <a:ea typeface="微软雅黑" panose="020B0503020204020204" pitchFamily="34" charset="-122"/>
                </a:rPr>
                <a:t>步和健康咨询等健康管理</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健康</a:t>
              </a:r>
              <a:r>
                <a:rPr lang="zh-CN" altLang="en-US" sz="1600" dirty="0" smtClean="0">
                  <a:latin typeface="微软雅黑" panose="020B0503020204020204" pitchFamily="34" charset="-122"/>
                  <a:ea typeface="微软雅黑" panose="020B0503020204020204" pitchFamily="34" charset="-122"/>
                </a:rPr>
                <a:t>保险销售的健康商场</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通过与线下连锁药品终端合作，提供药品</a:t>
              </a:r>
              <a:r>
                <a:rPr lang="en-US" altLang="zh-CN" sz="1600" dirty="0" smtClean="0">
                  <a:latin typeface="微软雅黑" panose="020B0503020204020204" pitchFamily="34" charset="-122"/>
                  <a:ea typeface="微软雅黑" panose="020B0503020204020204" pitchFamily="34" charset="-122"/>
                </a:rPr>
                <a:t>O2O</a:t>
              </a:r>
              <a:r>
                <a:rPr lang="zh-CN" altLang="en-US" sz="1600" dirty="0" smtClean="0">
                  <a:latin typeface="微软雅黑" panose="020B0503020204020204" pitchFamily="34" charset="-122"/>
                  <a:ea typeface="微软雅黑" panose="020B0503020204020204" pitchFamily="34" charset="-122"/>
                </a:rPr>
                <a:t>服务</a:t>
              </a:r>
              <a:endParaRPr lang="en-US" altLang="zh-CN" sz="1600" dirty="0">
                <a:latin typeface="微软雅黑" panose="020B0503020204020204" pitchFamily="34" charset="-122"/>
                <a:ea typeface="微软雅黑" panose="020B0503020204020204" pitchFamily="34" charset="-122"/>
              </a:endParaRPr>
            </a:p>
          </p:txBody>
        </p:sp>
        <p:sp>
          <p:nvSpPr>
            <p:cNvPr id="13" name="MH_SubTitle_1"/>
            <p:cNvSpPr txBox="1">
              <a:spLocks noChangeArrowheads="1"/>
            </p:cNvSpPr>
            <p:nvPr>
              <p:custDataLst>
                <p:tags r:id="rId10"/>
              </p:custDataLst>
            </p:nvPr>
          </p:nvSpPr>
          <p:spPr bwMode="auto">
            <a:xfrm>
              <a:off x="6109845" y="1911927"/>
              <a:ext cx="3430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2000" b="1" dirty="0" smtClean="0">
                  <a:solidFill>
                    <a:schemeClr val="accent1">
                      <a:lumMod val="75000"/>
                    </a:schemeClr>
                  </a:solidFill>
                  <a:latin typeface="微软雅黑" panose="020B0503020204020204" pitchFamily="34" charset="-122"/>
                  <a:ea typeface="微软雅黑" panose="020B0503020204020204" pitchFamily="34" charset="-122"/>
                </a:rPr>
                <a:t>公司产品：</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grpSp>
      <p:sp>
        <p:nvSpPr>
          <p:cNvPr id="14" name="内容占位符 2"/>
          <p:cNvSpPr>
            <a:spLocks noGrp="1"/>
          </p:cNvSpPr>
          <p:nvPr>
            <p:ph idx="1"/>
          </p:nvPr>
        </p:nvSpPr>
        <p:spPr>
          <a:xfrm>
            <a:off x="754746" y="1257300"/>
            <a:ext cx="5604489" cy="654627"/>
          </a:xfrm>
        </p:spPr>
        <p:txBody>
          <a:bodyPr>
            <a:normAutofit/>
          </a:bodyPr>
          <a:lstStyle/>
          <a:p>
            <a:r>
              <a:rPr lang="en-US" altLang="zh-CN" dirty="0" smtClean="0">
                <a:solidFill>
                  <a:schemeClr val="tx1"/>
                </a:solidFill>
                <a:latin typeface="微软雅黑" panose="020B0503020204020204" pitchFamily="34" charset="-122"/>
                <a:ea typeface="微软雅黑" panose="020B0503020204020204" pitchFamily="34" charset="-122"/>
              </a:rPr>
              <a:t>2.3 </a:t>
            </a:r>
            <a:r>
              <a:rPr lang="zh-CN" altLang="en-US" dirty="0" smtClean="0">
                <a:solidFill>
                  <a:schemeClr val="tx1"/>
                </a:solidFill>
                <a:latin typeface="微软雅黑" panose="020B0503020204020204" pitchFamily="34" charset="-122"/>
                <a:ea typeface="微软雅黑" panose="020B0503020204020204" pitchFamily="34" charset="-122"/>
              </a:rPr>
              <a:t>挂号问诊类</a:t>
            </a:r>
            <a:r>
              <a:rPr lang="en-US" altLang="zh-CN" dirty="0" smtClean="0">
                <a:solidFill>
                  <a:schemeClr val="tx1"/>
                </a:solidFill>
                <a:latin typeface="微软雅黑" panose="020B0503020204020204" pitchFamily="34" charset="-122"/>
                <a:ea typeface="微软雅黑" panose="020B0503020204020204" pitchFamily="34" charset="-122"/>
              </a:rPr>
              <a:t>——</a:t>
            </a:r>
            <a:r>
              <a:rPr lang="zh-CN" altLang="en-US" dirty="0" smtClean="0">
                <a:solidFill>
                  <a:schemeClr val="tx1"/>
                </a:solidFill>
                <a:latin typeface="微软雅黑" panose="020B0503020204020204" pitchFamily="34" charset="-122"/>
                <a:ea typeface="微软雅黑" panose="020B0503020204020204" pitchFamily="34" charset="-122"/>
              </a:rPr>
              <a:t>平安好医生</a:t>
            </a:r>
            <a:endParaRPr lang="zh-CN" altLang="en-US" dirty="0">
              <a:solidFill>
                <a:schemeClr val="tx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rotWithShape="1">
          <a:blip r:embed="rId12" cstate="print">
            <a:extLst>
              <a:ext uri="{28A0092B-C50C-407E-A947-70E740481C1C}">
                <a14:useLocalDpi xmlns:a14="http://schemas.microsoft.com/office/drawing/2010/main" val="0"/>
              </a:ext>
            </a:extLst>
          </a:blip>
          <a:srcRect t="3196"/>
          <a:stretch/>
        </p:blipFill>
        <p:spPr>
          <a:xfrm>
            <a:off x="59990" y="1712047"/>
            <a:ext cx="2868657" cy="4936816"/>
          </a:xfrm>
          <a:prstGeom prst="rect">
            <a:avLst/>
          </a:prstGeom>
        </p:spPr>
      </p:pic>
      <p:pic>
        <p:nvPicPr>
          <p:cNvPr id="15" name="图片 14"/>
          <p:cNvPicPr>
            <a:picLocks noChangeAspect="1"/>
          </p:cNvPicPr>
          <p:nvPr/>
        </p:nvPicPr>
        <p:blipFill rotWithShape="1">
          <a:blip r:embed="rId13"/>
          <a:srcRect t="3056"/>
          <a:stretch/>
        </p:blipFill>
        <p:spPr>
          <a:xfrm>
            <a:off x="368285" y="1662909"/>
            <a:ext cx="2767307" cy="4919657"/>
          </a:xfrm>
          <a:prstGeom prst="rect">
            <a:avLst/>
          </a:prstGeom>
        </p:spPr>
      </p:pic>
      <p:pic>
        <p:nvPicPr>
          <p:cNvPr id="17" name="图片 16"/>
          <p:cNvPicPr>
            <a:picLocks noChangeAspect="1"/>
          </p:cNvPicPr>
          <p:nvPr/>
        </p:nvPicPr>
        <p:blipFill rotWithShape="1">
          <a:blip r:embed="rId14" cstate="print">
            <a:extLst>
              <a:ext uri="{28A0092B-C50C-407E-A947-70E740481C1C}">
                <a14:useLocalDpi xmlns:a14="http://schemas.microsoft.com/office/drawing/2010/main" val="0"/>
              </a:ext>
            </a:extLst>
          </a:blip>
          <a:srcRect t="3232"/>
          <a:stretch/>
        </p:blipFill>
        <p:spPr>
          <a:xfrm>
            <a:off x="928962" y="1650542"/>
            <a:ext cx="2869718" cy="4944390"/>
          </a:xfrm>
          <a:prstGeom prst="rect">
            <a:avLst/>
          </a:prstGeom>
        </p:spPr>
      </p:pic>
      <p:pic>
        <p:nvPicPr>
          <p:cNvPr id="16" name="图片 15"/>
          <p:cNvPicPr>
            <a:picLocks noChangeAspect="1"/>
          </p:cNvPicPr>
          <p:nvPr/>
        </p:nvPicPr>
        <p:blipFill rotWithShape="1">
          <a:blip r:embed="rId15" cstate="print">
            <a:extLst>
              <a:ext uri="{28A0092B-C50C-407E-A947-70E740481C1C}">
                <a14:useLocalDpi xmlns:a14="http://schemas.microsoft.com/office/drawing/2010/main" val="0"/>
              </a:ext>
            </a:extLst>
          </a:blip>
          <a:srcRect t="3232"/>
          <a:stretch/>
        </p:blipFill>
        <p:spPr>
          <a:xfrm>
            <a:off x="1605321" y="1662909"/>
            <a:ext cx="2898281" cy="4985954"/>
          </a:xfrm>
          <a:prstGeom prst="rect">
            <a:avLst/>
          </a:prstGeom>
        </p:spPr>
      </p:pic>
      <p:pic>
        <p:nvPicPr>
          <p:cNvPr id="18" name="图片 17"/>
          <p:cNvPicPr>
            <a:picLocks noChangeAspect="1"/>
          </p:cNvPicPr>
          <p:nvPr/>
        </p:nvPicPr>
        <p:blipFill rotWithShape="1">
          <a:blip r:embed="rId16" cstate="print">
            <a:extLst>
              <a:ext uri="{28A0092B-C50C-407E-A947-70E740481C1C}">
                <a14:useLocalDpi xmlns:a14="http://schemas.microsoft.com/office/drawing/2010/main" val="0"/>
              </a:ext>
            </a:extLst>
          </a:blip>
          <a:srcRect t="2914" b="1"/>
          <a:stretch/>
        </p:blipFill>
        <p:spPr>
          <a:xfrm>
            <a:off x="2363821" y="1662619"/>
            <a:ext cx="2888963" cy="4986244"/>
          </a:xfrm>
          <a:prstGeom prst="rect">
            <a:avLst/>
          </a:prstGeom>
        </p:spPr>
      </p:pic>
    </p:spTree>
    <p:extLst>
      <p:ext uri="{BB962C8B-B14F-4D97-AF65-F5344CB8AC3E}">
        <p14:creationId xmlns:p14="http://schemas.microsoft.com/office/powerpoint/2010/main" val="2785198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 presetClass="exit" presetSubtype="0" fill="hold"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 presetClass="exit" presetSubtype="0" fill="hold" nodeType="withEffect">
                                  <p:stCondLst>
                                    <p:cond delay="0"/>
                                  </p:stCondLst>
                                  <p:childTnLst>
                                    <p:set>
                                      <p:cBhvr>
                                        <p:cTn id="29" dur="1" fill="hold">
                                          <p:stCondLst>
                                            <p:cond delay="0"/>
                                          </p:stCondLst>
                                        </p:cTn>
                                        <p:tgtEl>
                                          <p:spTgt spid="17"/>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nodeType="withEffect">
                                  <p:stCondLst>
                                    <p:cond delay="0"/>
                                  </p:stCondLst>
                                  <p:childTnLst>
                                    <p:set>
                                      <p:cBhvr>
                                        <p:cTn id="36" dur="1" fill="hold">
                                          <p:stCondLst>
                                            <p:cond delay="0"/>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移动医疗案例分析</a:t>
            </a:r>
          </a:p>
        </p:txBody>
      </p:sp>
      <p:sp>
        <p:nvSpPr>
          <p:cNvPr id="4" name="内容占位符 2"/>
          <p:cNvSpPr>
            <a:spLocks noGrp="1"/>
          </p:cNvSpPr>
          <p:nvPr>
            <p:ph idx="1"/>
          </p:nvPr>
        </p:nvSpPr>
        <p:spPr>
          <a:xfrm>
            <a:off x="754746" y="1257300"/>
            <a:ext cx="5604489" cy="654627"/>
          </a:xfrm>
        </p:spPr>
        <p:txBody>
          <a:bodyPr>
            <a:normAutofit/>
          </a:bodyPr>
          <a:lstStyle/>
          <a:p>
            <a:r>
              <a:rPr lang="en-US" altLang="zh-CN" dirty="0" smtClean="0">
                <a:solidFill>
                  <a:schemeClr val="tx1"/>
                </a:solidFill>
                <a:latin typeface="微软雅黑" panose="020B0503020204020204" pitchFamily="34" charset="-122"/>
                <a:ea typeface="微软雅黑" panose="020B0503020204020204" pitchFamily="34" charset="-122"/>
              </a:rPr>
              <a:t>2.4 </a:t>
            </a:r>
            <a:r>
              <a:rPr lang="zh-CN" altLang="en-US" dirty="0" smtClean="0">
                <a:solidFill>
                  <a:schemeClr val="tx1"/>
                </a:solidFill>
                <a:latin typeface="微软雅黑" panose="020B0503020204020204" pitchFamily="34" charset="-122"/>
                <a:ea typeface="微软雅黑" panose="020B0503020204020204" pitchFamily="34" charset="-122"/>
              </a:rPr>
              <a:t>医生助手类</a:t>
            </a:r>
            <a:r>
              <a:rPr lang="en-US" altLang="zh-CN" dirty="0" smtClean="0">
                <a:solidFill>
                  <a:schemeClr val="tx1"/>
                </a:solidFill>
                <a:latin typeface="微软雅黑" panose="020B0503020204020204" pitchFamily="34" charset="-122"/>
                <a:ea typeface="微软雅黑" panose="020B0503020204020204" pitchFamily="34" charset="-122"/>
              </a:rPr>
              <a:t>——</a:t>
            </a:r>
            <a:r>
              <a:rPr lang="zh-CN" altLang="en-US" dirty="0" smtClean="0">
                <a:solidFill>
                  <a:schemeClr val="tx1"/>
                </a:solidFill>
                <a:latin typeface="微软雅黑" panose="020B0503020204020204" pitchFamily="34" charset="-122"/>
                <a:ea typeface="微软雅黑" panose="020B0503020204020204" pitchFamily="34" charset="-122"/>
              </a:rPr>
              <a:t>丁香园</a:t>
            </a:r>
            <a:endParaRPr lang="zh-CN" altLang="en-US" dirty="0">
              <a:solidFill>
                <a:schemeClr val="tx1"/>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5469678" y="1766959"/>
            <a:ext cx="6750048" cy="4953498"/>
            <a:chOff x="5469678" y="1766959"/>
            <a:chExt cx="6750048" cy="4953498"/>
          </a:xfrm>
        </p:grpSpPr>
        <p:cxnSp>
          <p:nvCxnSpPr>
            <p:cNvPr id="5" name="MH_Other_3"/>
            <p:cNvCxnSpPr/>
            <p:nvPr>
              <p:custDataLst>
                <p:tags r:id="rId1"/>
              </p:custDataLst>
            </p:nvPr>
          </p:nvCxnSpPr>
          <p:spPr>
            <a:xfrm>
              <a:off x="5580009" y="1766959"/>
              <a:ext cx="0" cy="4821382"/>
            </a:xfrm>
            <a:prstGeom prst="line">
              <a:avLst/>
            </a:prstGeom>
            <a:solidFill>
              <a:schemeClr val="accent1"/>
            </a:solidFill>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MH_Other_4"/>
            <p:cNvSpPr/>
            <p:nvPr>
              <p:custDataLst>
                <p:tags r:id="rId2"/>
              </p:custDataLst>
            </p:nvPr>
          </p:nvSpPr>
          <p:spPr>
            <a:xfrm>
              <a:off x="5469678" y="5121202"/>
              <a:ext cx="220663" cy="22066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7" name="MH_Text_3"/>
            <p:cNvSpPr>
              <a:spLocks noChangeArrowheads="1"/>
            </p:cNvSpPr>
            <p:nvPr>
              <p:custDataLst>
                <p:tags r:id="rId3"/>
              </p:custDataLst>
            </p:nvPr>
          </p:nvSpPr>
          <p:spPr bwMode="auto">
            <a:xfrm>
              <a:off x="5990377" y="5823518"/>
              <a:ext cx="5739132" cy="896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优质的内容资源，拥有两份</a:t>
              </a:r>
              <a:r>
                <a:rPr lang="en-US" altLang="zh-CN" sz="1600" dirty="0" smtClean="0">
                  <a:latin typeface="微软雅黑" panose="020B0503020204020204" pitchFamily="34" charset="-122"/>
                  <a:ea typeface="微软雅黑" panose="020B0503020204020204" pitchFamily="34" charset="-122"/>
                </a:rPr>
                <a:t>SCI</a:t>
              </a:r>
              <a:r>
                <a:rPr lang="zh-CN" altLang="en-US" sz="1600" dirty="0" smtClean="0">
                  <a:latin typeface="微软雅黑" panose="020B0503020204020204" pitchFamily="34" charset="-122"/>
                  <a:ea typeface="微软雅黑" panose="020B0503020204020204" pitchFamily="34" charset="-122"/>
                </a:rPr>
                <a:t>学术期刊，出版了</a:t>
              </a:r>
              <a:r>
                <a:rPr lang="en-US" altLang="zh-CN" sz="1600" dirty="0" smtClean="0">
                  <a:latin typeface="微软雅黑" panose="020B0503020204020204" pitchFamily="34" charset="-122"/>
                  <a:ea typeface="微软雅黑" panose="020B0503020204020204" pitchFamily="34" charset="-122"/>
                </a:rPr>
                <a:t>100</a:t>
              </a:r>
              <a:r>
                <a:rPr lang="zh-CN" altLang="en-US" sz="1600" dirty="0">
                  <a:latin typeface="微软雅黑" panose="020B0503020204020204" pitchFamily="34" charset="-122"/>
                  <a:ea typeface="微软雅黑" panose="020B0503020204020204" pitchFamily="34" charset="-122"/>
                </a:rPr>
                <a:t>多</a:t>
              </a:r>
              <a:r>
                <a:rPr lang="zh-CN" altLang="en-US" sz="1600" dirty="0" smtClean="0">
                  <a:latin typeface="微软雅黑" panose="020B0503020204020204" pitchFamily="34" charset="-122"/>
                  <a:ea typeface="微软雅黑" panose="020B0503020204020204" pitchFamily="34" charset="-122"/>
                </a:rPr>
                <a:t>本医学图书</a:t>
              </a:r>
              <a:endParaRPr lang="en-US" altLang="zh-CN" sz="1600" dirty="0">
                <a:latin typeface="微软雅黑" panose="020B0503020204020204" pitchFamily="34" charset="-122"/>
                <a:ea typeface="微软雅黑" panose="020B0503020204020204" pitchFamily="34" charset="-122"/>
              </a:endParaRPr>
            </a:p>
          </p:txBody>
        </p:sp>
        <p:sp>
          <p:nvSpPr>
            <p:cNvPr id="8" name="MH_SubTitle_3"/>
            <p:cNvSpPr txBox="1">
              <a:spLocks noChangeArrowheads="1"/>
            </p:cNvSpPr>
            <p:nvPr>
              <p:custDataLst>
                <p:tags r:id="rId4"/>
              </p:custDataLst>
            </p:nvPr>
          </p:nvSpPr>
          <p:spPr bwMode="auto">
            <a:xfrm>
              <a:off x="5990377" y="5435881"/>
              <a:ext cx="34305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核心特色：</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9" name="MH_Other_5"/>
            <p:cNvSpPr/>
            <p:nvPr>
              <p:custDataLst>
                <p:tags r:id="rId5"/>
              </p:custDataLst>
            </p:nvPr>
          </p:nvSpPr>
          <p:spPr>
            <a:xfrm>
              <a:off x="5483533" y="3805959"/>
              <a:ext cx="220663" cy="22066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10" name="MH_Text_2"/>
            <p:cNvSpPr>
              <a:spLocks noChangeArrowheads="1"/>
            </p:cNvSpPr>
            <p:nvPr>
              <p:custDataLst>
                <p:tags r:id="rId6"/>
              </p:custDataLst>
            </p:nvPr>
          </p:nvSpPr>
          <p:spPr bwMode="auto">
            <a:xfrm>
              <a:off x="5990377" y="4129677"/>
              <a:ext cx="6229349" cy="1306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向</a:t>
              </a:r>
              <a:r>
                <a:rPr lang="en-US" altLang="zh-CN" sz="1600" dirty="0" smtClean="0">
                  <a:latin typeface="微软雅黑" panose="020B0503020204020204" pitchFamily="34" charset="-122"/>
                  <a:ea typeface="微软雅黑" panose="020B0503020204020204" pitchFamily="34" charset="-122"/>
                </a:rPr>
                <a:t>B</a:t>
              </a:r>
              <a:r>
                <a:rPr lang="zh-CN" altLang="en-US" sz="1600" dirty="0" smtClean="0">
                  <a:latin typeface="微软雅黑" panose="020B0503020204020204" pitchFamily="34" charset="-122"/>
                  <a:ea typeface="微软雅黑" panose="020B0503020204020204" pitchFamily="34" charset="-122"/>
                </a:rPr>
                <a:t>端提供营销服务、数据服务和招聘服务</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医生用户：注册医生用户超过</a:t>
              </a:r>
              <a:r>
                <a:rPr lang="en-US" altLang="zh-CN" sz="1600" dirty="0" smtClean="0">
                  <a:latin typeface="微软雅黑" panose="020B0503020204020204" pitchFamily="34" charset="-122"/>
                  <a:ea typeface="微软雅黑" panose="020B0503020204020204" pitchFamily="34" charset="-122"/>
                </a:rPr>
                <a:t>200</a:t>
              </a:r>
              <a:r>
                <a:rPr lang="zh-CN" altLang="en-US" sz="1600" dirty="0" smtClean="0">
                  <a:latin typeface="微软雅黑" panose="020B0503020204020204" pitchFamily="34" charset="-122"/>
                  <a:ea typeface="微软雅黑" panose="020B0503020204020204" pitchFamily="34" charset="-122"/>
                </a:rPr>
                <a:t>万，其中</a:t>
              </a:r>
              <a:r>
                <a:rPr lang="en-US" altLang="zh-CN" sz="1600" dirty="0" smtClean="0">
                  <a:latin typeface="微软雅黑" panose="020B0503020204020204" pitchFamily="34" charset="-122"/>
                  <a:ea typeface="微软雅黑" panose="020B0503020204020204" pitchFamily="34" charset="-122"/>
                </a:rPr>
                <a:t>120</a:t>
              </a:r>
              <a:r>
                <a:rPr lang="zh-CN" altLang="en-US" sz="1600" dirty="0" smtClean="0">
                  <a:latin typeface="微软雅黑" panose="020B0503020204020204" pitchFamily="34" charset="-122"/>
                  <a:ea typeface="微软雅黑" panose="020B0503020204020204" pitchFamily="34" charset="-122"/>
                </a:rPr>
                <a:t>万已实名认证</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en-US" altLang="zh-CN" sz="1600" dirty="0" smtClean="0">
                  <a:latin typeface="微软雅黑" panose="020B0503020204020204" pitchFamily="34" charset="-122"/>
                  <a:ea typeface="微软雅黑" panose="020B0503020204020204" pitchFamily="34" charset="-122"/>
                </a:rPr>
                <a:t>B</a:t>
              </a:r>
              <a:r>
                <a:rPr lang="zh-CN" altLang="en-US" sz="1600" dirty="0" smtClean="0">
                  <a:latin typeface="微软雅黑" panose="020B0503020204020204" pitchFamily="34" charset="-122"/>
                  <a:ea typeface="微软雅黑" panose="020B0503020204020204" pitchFamily="34" charset="-122"/>
                </a:rPr>
                <a:t>端客户：已累计帮助</a:t>
              </a:r>
              <a:r>
                <a:rPr lang="en-US" altLang="zh-CN" sz="1600" dirty="0" smtClean="0">
                  <a:latin typeface="微软雅黑" panose="020B0503020204020204" pitchFamily="34" charset="-122"/>
                  <a:ea typeface="微软雅黑" panose="020B0503020204020204" pitchFamily="34" charset="-122"/>
                </a:rPr>
                <a:t>700</a:t>
              </a:r>
              <a:r>
                <a:rPr lang="zh-CN" altLang="en-US" sz="1600" dirty="0" smtClean="0">
                  <a:latin typeface="微软雅黑" panose="020B0503020204020204" pitchFamily="34" charset="-122"/>
                  <a:ea typeface="微软雅黑" panose="020B0503020204020204" pitchFamily="34" charset="-122"/>
                </a:rPr>
                <a:t>多家制药公司、生命科学公司和市场调查公司</a:t>
              </a:r>
              <a:endParaRPr lang="en-US" altLang="zh-CN" sz="1600" dirty="0">
                <a:latin typeface="微软雅黑" panose="020B0503020204020204" pitchFamily="34" charset="-122"/>
                <a:ea typeface="微软雅黑" panose="020B0503020204020204" pitchFamily="34" charset="-122"/>
              </a:endParaRPr>
            </a:p>
          </p:txBody>
        </p:sp>
        <p:sp>
          <p:nvSpPr>
            <p:cNvPr id="11" name="MH_SubTitle_2"/>
            <p:cNvSpPr txBox="1">
              <a:spLocks noChangeArrowheads="1"/>
            </p:cNvSpPr>
            <p:nvPr>
              <p:custDataLst>
                <p:tags r:id="rId7"/>
              </p:custDataLst>
            </p:nvPr>
          </p:nvSpPr>
          <p:spPr bwMode="auto">
            <a:xfrm>
              <a:off x="5990377" y="3743627"/>
              <a:ext cx="3430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lnSpcReduction="10000"/>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盈利模式</a:t>
              </a:r>
              <a:r>
                <a:rPr lang="en-US" altLang="zh-CN" sz="2000" b="1" dirty="0">
                  <a:solidFill>
                    <a:schemeClr val="accent1">
                      <a:lumMod val="75000"/>
                    </a:schemeClr>
                  </a:solidFill>
                  <a:latin typeface="微软雅黑" panose="020B0503020204020204" pitchFamily="34" charset="-122"/>
                  <a:ea typeface="微软雅黑" panose="020B0503020204020204" pitchFamily="34" charset="-122"/>
                </a:rPr>
                <a:t>&amp;</a:t>
              </a: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运营情况：</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12" name="MH_Other_6"/>
            <p:cNvSpPr/>
            <p:nvPr>
              <p:custDataLst>
                <p:tags r:id="rId8"/>
              </p:custDataLst>
            </p:nvPr>
          </p:nvSpPr>
          <p:spPr>
            <a:xfrm>
              <a:off x="5489740" y="2039864"/>
              <a:ext cx="220663" cy="222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13" name="MH_Text_1"/>
            <p:cNvSpPr>
              <a:spLocks noChangeArrowheads="1"/>
            </p:cNvSpPr>
            <p:nvPr>
              <p:custDataLst>
                <p:tags r:id="rId9"/>
              </p:custDataLst>
            </p:nvPr>
          </p:nvSpPr>
          <p:spPr bwMode="auto">
            <a:xfrm>
              <a:off x="5990377" y="2183242"/>
              <a:ext cx="5526231" cy="14615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b="1" dirty="0" smtClean="0">
                  <a:latin typeface="微软雅黑" panose="020B0503020204020204" pitchFamily="34" charset="-122"/>
                  <a:ea typeface="微软雅黑" panose="020B0503020204020204" pitchFamily="34" charset="-122"/>
                </a:rPr>
                <a:t>学术及临床知识：</a:t>
              </a:r>
              <a:r>
                <a:rPr lang="zh-CN" altLang="en-US" sz="1600" dirty="0" smtClean="0">
                  <a:latin typeface="微软雅黑" panose="020B0503020204020204" pitchFamily="34" charset="-122"/>
                  <a:ea typeface="微软雅黑" panose="020B0503020204020204" pitchFamily="34" charset="-122"/>
                </a:rPr>
                <a:t>文库、论坛、数据库等</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b="1" dirty="0" smtClean="0">
                  <a:latin typeface="微软雅黑" panose="020B0503020204020204" pitchFamily="34" charset="-122"/>
                  <a:ea typeface="微软雅黑" panose="020B0503020204020204" pitchFamily="34" charset="-122"/>
                </a:rPr>
                <a:t>医生社交类：</a:t>
              </a:r>
              <a:r>
                <a:rPr lang="zh-CN" altLang="en-US" sz="1600" dirty="0" smtClean="0">
                  <a:latin typeface="微软雅黑" panose="020B0503020204020204" pitchFamily="34" charset="-122"/>
                  <a:ea typeface="微软雅黑" panose="020B0503020204020204" pitchFamily="34" charset="-122"/>
                </a:rPr>
                <a:t>丁香客</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b="1" dirty="0" smtClean="0">
                  <a:latin typeface="微软雅黑" panose="020B0503020204020204" pitchFamily="34" charset="-122"/>
                  <a:ea typeface="微软雅黑" panose="020B0503020204020204" pitchFamily="34" charset="-122"/>
                </a:rPr>
                <a:t>电商平台：</a:t>
              </a:r>
              <a:r>
                <a:rPr lang="zh-CN" altLang="en-US" sz="1600" dirty="0" smtClean="0">
                  <a:latin typeface="微软雅黑" panose="020B0503020204020204" pitchFamily="34" charset="-122"/>
                  <a:ea typeface="微软雅黑" panose="020B0503020204020204" pitchFamily="34" charset="-122"/>
                </a:rPr>
                <a:t>丁香通</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b="1" dirty="0" smtClean="0">
                  <a:latin typeface="微软雅黑" panose="020B0503020204020204" pitchFamily="34" charset="-122"/>
                  <a:ea typeface="微软雅黑" panose="020B0503020204020204" pitchFamily="34" charset="-122"/>
                </a:rPr>
                <a:t>大众用户：</a:t>
              </a:r>
              <a:r>
                <a:rPr lang="zh-CN" altLang="en-US" sz="1600" dirty="0" smtClean="0">
                  <a:latin typeface="微软雅黑" panose="020B0503020204020204" pitchFamily="34" charset="-122"/>
                  <a:ea typeface="微软雅黑" panose="020B0503020204020204" pitchFamily="34" charset="-122"/>
                </a:rPr>
                <a:t>丁香医生、家庭用药</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b="1" dirty="0" smtClean="0">
                  <a:latin typeface="微软雅黑" panose="020B0503020204020204" pitchFamily="34" charset="-122"/>
                  <a:ea typeface="微软雅黑" panose="020B0503020204020204" pitchFamily="34" charset="-122"/>
                </a:rPr>
                <a:t>人才招聘：</a:t>
              </a:r>
              <a:r>
                <a:rPr lang="zh-CN" altLang="en-US" sz="1600" dirty="0" smtClean="0">
                  <a:latin typeface="微软雅黑" panose="020B0503020204020204" pitchFamily="34" charset="-122"/>
                  <a:ea typeface="微软雅黑" panose="020B0503020204020204" pitchFamily="34" charset="-122"/>
                </a:rPr>
                <a:t>丁香人才</a:t>
              </a:r>
              <a:endParaRPr lang="en-US" altLang="zh-CN" sz="1600" dirty="0">
                <a:latin typeface="微软雅黑" panose="020B0503020204020204" pitchFamily="34" charset="-122"/>
                <a:ea typeface="微软雅黑" panose="020B0503020204020204" pitchFamily="34" charset="-122"/>
              </a:endParaRPr>
            </a:p>
          </p:txBody>
        </p:sp>
        <p:sp>
          <p:nvSpPr>
            <p:cNvPr id="14" name="MH_SubTitle_1"/>
            <p:cNvSpPr txBox="1">
              <a:spLocks noChangeArrowheads="1"/>
            </p:cNvSpPr>
            <p:nvPr>
              <p:custDataLst>
                <p:tags r:id="rId10"/>
              </p:custDataLst>
            </p:nvPr>
          </p:nvSpPr>
          <p:spPr bwMode="auto">
            <a:xfrm>
              <a:off x="5990377" y="1814942"/>
              <a:ext cx="3430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2000" b="1" dirty="0" smtClean="0">
                  <a:solidFill>
                    <a:schemeClr val="accent1">
                      <a:lumMod val="75000"/>
                    </a:schemeClr>
                  </a:solidFill>
                  <a:latin typeface="微软雅黑" panose="020B0503020204020204" pitchFamily="34" charset="-122"/>
                  <a:ea typeface="微软雅黑" panose="020B0503020204020204" pitchFamily="34" charset="-122"/>
                </a:rPr>
                <a:t>公司产品：</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grpSp>
      <p:pic>
        <p:nvPicPr>
          <p:cNvPr id="3" name="图片 2"/>
          <p:cNvPicPr>
            <a:picLocks noChangeAspect="1"/>
          </p:cNvPicPr>
          <p:nvPr/>
        </p:nvPicPr>
        <p:blipFill rotWithShape="1">
          <a:blip r:embed="rId12" cstate="print">
            <a:extLst>
              <a:ext uri="{28A0092B-C50C-407E-A947-70E740481C1C}">
                <a14:useLocalDpi xmlns:a14="http://schemas.microsoft.com/office/drawing/2010/main" val="0"/>
              </a:ext>
            </a:extLst>
          </a:blip>
          <a:srcRect t="3016"/>
          <a:stretch/>
        </p:blipFill>
        <p:spPr>
          <a:xfrm>
            <a:off x="294025" y="1766959"/>
            <a:ext cx="2873011" cy="4953498"/>
          </a:xfrm>
          <a:prstGeom prst="rect">
            <a:avLst/>
          </a:prstGeom>
        </p:spPr>
      </p:pic>
      <p:pic>
        <p:nvPicPr>
          <p:cNvPr id="15" name="图片 14"/>
          <p:cNvPicPr>
            <a:picLocks noChangeAspect="1"/>
          </p:cNvPicPr>
          <p:nvPr/>
        </p:nvPicPr>
        <p:blipFill rotWithShape="1">
          <a:blip r:embed="rId13" cstate="print">
            <a:extLst>
              <a:ext uri="{28A0092B-C50C-407E-A947-70E740481C1C}">
                <a14:useLocalDpi xmlns:a14="http://schemas.microsoft.com/office/drawing/2010/main" val="0"/>
              </a:ext>
            </a:extLst>
          </a:blip>
          <a:srcRect t="2983"/>
          <a:stretch/>
        </p:blipFill>
        <p:spPr>
          <a:xfrm>
            <a:off x="801385" y="1766959"/>
            <a:ext cx="2872014" cy="4953498"/>
          </a:xfrm>
          <a:prstGeom prst="rect">
            <a:avLst/>
          </a:prstGeom>
        </p:spPr>
      </p:pic>
      <p:pic>
        <p:nvPicPr>
          <p:cNvPr id="16" name="图片 15"/>
          <p:cNvPicPr>
            <a:picLocks noChangeAspect="1"/>
          </p:cNvPicPr>
          <p:nvPr/>
        </p:nvPicPr>
        <p:blipFill rotWithShape="1">
          <a:blip r:embed="rId14" cstate="print">
            <a:extLst>
              <a:ext uri="{28A0092B-C50C-407E-A947-70E740481C1C}">
                <a14:useLocalDpi xmlns:a14="http://schemas.microsoft.com/office/drawing/2010/main" val="0"/>
              </a:ext>
            </a:extLst>
          </a:blip>
          <a:srcRect t="3190"/>
          <a:stretch/>
        </p:blipFill>
        <p:spPr>
          <a:xfrm>
            <a:off x="1648591" y="1766959"/>
            <a:ext cx="2878158" cy="4953498"/>
          </a:xfrm>
          <a:prstGeom prst="rect">
            <a:avLst/>
          </a:prstGeom>
        </p:spPr>
      </p:pic>
      <p:pic>
        <p:nvPicPr>
          <p:cNvPr id="17" name="图片 16"/>
          <p:cNvPicPr>
            <a:picLocks noChangeAspect="1"/>
          </p:cNvPicPr>
          <p:nvPr/>
        </p:nvPicPr>
        <p:blipFill rotWithShape="1">
          <a:blip r:embed="rId15" cstate="print">
            <a:extLst>
              <a:ext uri="{28A0092B-C50C-407E-A947-70E740481C1C}">
                <a14:useLocalDpi xmlns:a14="http://schemas.microsoft.com/office/drawing/2010/main" val="0"/>
              </a:ext>
            </a:extLst>
          </a:blip>
          <a:srcRect t="3042"/>
          <a:stretch/>
        </p:blipFill>
        <p:spPr>
          <a:xfrm>
            <a:off x="2527059" y="1766959"/>
            <a:ext cx="2793548" cy="4953498"/>
          </a:xfrm>
          <a:prstGeom prst="rect">
            <a:avLst/>
          </a:prstGeom>
        </p:spPr>
      </p:pic>
    </p:spTree>
    <p:extLst>
      <p:ext uri="{BB962C8B-B14F-4D97-AF65-F5344CB8AC3E}">
        <p14:creationId xmlns:p14="http://schemas.microsoft.com/office/powerpoint/2010/main" val="239164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par>
                                <p:cTn id="21" presetID="1" presetClass="exit" presetSubtype="0" fill="hold"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1" presetClass="exit" presetSubtype="0" fill="hold" nodeType="withEffect">
                                  <p:stCondLst>
                                    <p:cond delay="0"/>
                                  </p:stCondLst>
                                  <p:childTnLst>
                                    <p:set>
                                      <p:cBhvr>
                                        <p:cTn id="29" dur="1" fill="hold">
                                          <p:stCondLst>
                                            <p:cond delay="0"/>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移动医疗案例分析</a:t>
            </a:r>
          </a:p>
        </p:txBody>
      </p:sp>
      <p:sp>
        <p:nvSpPr>
          <p:cNvPr id="4" name="内容占位符 2"/>
          <p:cNvSpPr txBox="1">
            <a:spLocks/>
          </p:cNvSpPr>
          <p:nvPr/>
        </p:nvSpPr>
        <p:spPr>
          <a:xfrm>
            <a:off x="754746" y="1257300"/>
            <a:ext cx="5604489" cy="654627"/>
          </a:xfrm>
          <a:prstGeom prst="rect">
            <a:avLst/>
          </a:prstGeom>
        </p:spPr>
        <p:txBody>
          <a:bodyPr vert="horz" lIns="91440" tIns="45720" rIns="91440" bIns="45720" rtlCol="0">
            <a:normAutofit/>
          </a:bodyPr>
          <a:lstStyle>
            <a:lvl1pPr marL="357188" indent="-357188" algn="l" defTabSz="914400" rtl="0" eaLnBrk="1" latinLnBrk="0" hangingPunct="1">
              <a:lnSpc>
                <a:spcPct val="90000"/>
              </a:lnSpc>
              <a:spcBef>
                <a:spcPts val="1800"/>
              </a:spcBef>
              <a:buClr>
                <a:schemeClr val="accent1"/>
              </a:buClr>
              <a:buSzPct val="70000"/>
              <a:buFont typeface="Wingdings 2" panose="05020102010507070707" pitchFamily="18" charset="2"/>
              <a:buChar char=""/>
              <a:defRPr sz="2800" kern="1200">
                <a:solidFill>
                  <a:schemeClr val="accent1"/>
                </a:solidFill>
                <a:latin typeface="+mn-lt"/>
                <a:ea typeface="+mn-ea"/>
                <a:cs typeface="+mn-cs"/>
              </a:defRPr>
            </a:lvl1pPr>
            <a:lvl2pPr marL="357188" indent="-357188" algn="l" defTabSz="914400" rtl="0" eaLnBrk="1" latinLnBrk="0" hangingPunct="1">
              <a:lnSpc>
                <a:spcPct val="130000"/>
              </a:lnSpc>
              <a:spcBef>
                <a:spcPts val="0"/>
              </a:spcBef>
              <a:buFont typeface="Calibri" panose="020F0502020204030204" pitchFamily="34" charset="0"/>
              <a:buChar char=" "/>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solidFill>
                  <a:schemeClr val="tx1"/>
                </a:solidFill>
                <a:latin typeface="微软雅黑" panose="020B0503020204020204" pitchFamily="34" charset="-122"/>
                <a:ea typeface="微软雅黑" panose="020B0503020204020204" pitchFamily="34" charset="-122"/>
              </a:rPr>
              <a:t>2.5 </a:t>
            </a:r>
            <a:r>
              <a:rPr lang="zh-CN" altLang="en-US" dirty="0">
                <a:solidFill>
                  <a:schemeClr val="tx1"/>
                </a:solidFill>
                <a:latin typeface="微软雅黑" panose="020B0503020204020204" pitchFamily="34" charset="-122"/>
                <a:ea typeface="微软雅黑" panose="020B0503020204020204" pitchFamily="34" charset="-122"/>
              </a:rPr>
              <a:t>院</a:t>
            </a:r>
            <a:r>
              <a:rPr lang="zh-CN" altLang="en-US" dirty="0" smtClean="0">
                <a:solidFill>
                  <a:schemeClr val="tx1"/>
                </a:solidFill>
                <a:latin typeface="微软雅黑" panose="020B0503020204020204" pitchFamily="34" charset="-122"/>
                <a:ea typeface="微软雅黑" panose="020B0503020204020204" pitchFamily="34" charset="-122"/>
              </a:rPr>
              <a:t>外康复类</a:t>
            </a:r>
            <a:r>
              <a:rPr lang="en-US" altLang="zh-CN" dirty="0" smtClean="0">
                <a:solidFill>
                  <a:schemeClr val="tx1"/>
                </a:solidFill>
                <a:latin typeface="微软雅黑" panose="020B0503020204020204" pitchFamily="34" charset="-122"/>
                <a:ea typeface="微软雅黑" panose="020B0503020204020204" pitchFamily="34" charset="-122"/>
              </a:rPr>
              <a:t>——</a:t>
            </a:r>
            <a:r>
              <a:rPr lang="zh-CN" altLang="en-US" dirty="0" smtClean="0">
                <a:solidFill>
                  <a:schemeClr val="tx1"/>
                </a:solidFill>
                <a:latin typeface="微软雅黑" panose="020B0503020204020204" pitchFamily="34" charset="-122"/>
                <a:ea typeface="微软雅黑" panose="020B0503020204020204" pitchFamily="34" charset="-122"/>
              </a:rPr>
              <a:t>易随诊</a:t>
            </a:r>
            <a:endParaRPr lang="zh-CN" altLang="en-US" dirty="0">
              <a:solidFill>
                <a:schemeClr val="tx1"/>
              </a:solidFill>
              <a:latin typeface="微软雅黑" panose="020B0503020204020204" pitchFamily="34" charset="-122"/>
              <a:ea typeface="微软雅黑" panose="020B0503020204020204" pitchFamily="34" charset="-122"/>
            </a:endParaRPr>
          </a:p>
        </p:txBody>
      </p:sp>
      <p:grpSp>
        <p:nvGrpSpPr>
          <p:cNvPr id="19" name="组合 18"/>
          <p:cNvGrpSpPr/>
          <p:nvPr/>
        </p:nvGrpSpPr>
        <p:grpSpPr>
          <a:xfrm>
            <a:off x="5671773" y="1645313"/>
            <a:ext cx="6639717" cy="4821382"/>
            <a:chOff x="5671773" y="1645313"/>
            <a:chExt cx="6639717" cy="4821382"/>
          </a:xfrm>
        </p:grpSpPr>
        <p:cxnSp>
          <p:nvCxnSpPr>
            <p:cNvPr id="5" name="MH_Other_3"/>
            <p:cNvCxnSpPr/>
            <p:nvPr>
              <p:custDataLst>
                <p:tags r:id="rId1"/>
              </p:custDataLst>
            </p:nvPr>
          </p:nvCxnSpPr>
          <p:spPr>
            <a:xfrm>
              <a:off x="5796468" y="1645313"/>
              <a:ext cx="0" cy="4821382"/>
            </a:xfrm>
            <a:prstGeom prst="line">
              <a:avLst/>
            </a:prstGeom>
            <a:solidFill>
              <a:schemeClr val="accent1"/>
            </a:solidFill>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MH_Other_4"/>
            <p:cNvSpPr/>
            <p:nvPr>
              <p:custDataLst>
                <p:tags r:id="rId2"/>
              </p:custDataLst>
            </p:nvPr>
          </p:nvSpPr>
          <p:spPr>
            <a:xfrm>
              <a:off x="5672282" y="5283068"/>
              <a:ext cx="220663" cy="22066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7" name="MH_Text_3"/>
            <p:cNvSpPr>
              <a:spLocks noChangeArrowheads="1"/>
            </p:cNvSpPr>
            <p:nvPr>
              <p:custDataLst>
                <p:tags r:id="rId3"/>
              </p:custDataLst>
            </p:nvPr>
          </p:nvSpPr>
          <p:spPr bwMode="auto">
            <a:xfrm>
              <a:off x="6082141" y="5569756"/>
              <a:ext cx="5739132" cy="896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对接医院</a:t>
              </a:r>
              <a:r>
                <a:rPr lang="en-US" altLang="zh-CN" sz="1600" dirty="0" smtClean="0">
                  <a:latin typeface="微软雅黑" panose="020B0503020204020204" pitchFamily="34" charset="-122"/>
                  <a:ea typeface="微软雅黑" panose="020B0503020204020204" pitchFamily="34" charset="-122"/>
                </a:rPr>
                <a:t>HIS</a:t>
              </a:r>
              <a:r>
                <a:rPr lang="zh-CN" altLang="en-US" sz="1600" dirty="0" smtClean="0">
                  <a:latin typeface="微软雅黑" panose="020B0503020204020204" pitchFamily="34" charset="-122"/>
                  <a:ea typeface="微软雅黑" panose="020B0503020204020204" pitchFamily="34" charset="-122"/>
                </a:rPr>
                <a:t>系统，搭建电子病历基础</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以癌症、心血管慢性病为主</a:t>
              </a:r>
              <a:endParaRPr lang="en-US" altLang="zh-CN" sz="1600" dirty="0">
                <a:latin typeface="微软雅黑" panose="020B0503020204020204" pitchFamily="34" charset="-122"/>
                <a:ea typeface="微软雅黑" panose="020B0503020204020204" pitchFamily="34" charset="-122"/>
              </a:endParaRPr>
            </a:p>
          </p:txBody>
        </p:sp>
        <p:sp>
          <p:nvSpPr>
            <p:cNvPr id="8" name="MH_SubTitle_3"/>
            <p:cNvSpPr txBox="1">
              <a:spLocks noChangeArrowheads="1"/>
            </p:cNvSpPr>
            <p:nvPr>
              <p:custDataLst>
                <p:tags r:id="rId4"/>
              </p:custDataLst>
            </p:nvPr>
          </p:nvSpPr>
          <p:spPr bwMode="auto">
            <a:xfrm>
              <a:off x="6082141" y="5182119"/>
              <a:ext cx="34305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核心特色：</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9" name="MH_Other_5"/>
            <p:cNvSpPr/>
            <p:nvPr>
              <p:custDataLst>
                <p:tags r:id="rId5"/>
              </p:custDataLst>
            </p:nvPr>
          </p:nvSpPr>
          <p:spPr>
            <a:xfrm>
              <a:off x="5686137" y="3552197"/>
              <a:ext cx="220663" cy="22066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10" name="MH_Text_2"/>
            <p:cNvSpPr>
              <a:spLocks noChangeArrowheads="1"/>
            </p:cNvSpPr>
            <p:nvPr>
              <p:custDataLst>
                <p:tags r:id="rId6"/>
              </p:custDataLst>
            </p:nvPr>
          </p:nvSpPr>
          <p:spPr bwMode="auto">
            <a:xfrm>
              <a:off x="6082141" y="3875915"/>
              <a:ext cx="6229349" cy="1306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以用户付费为主，为医院提供增值服务（随访服务费）为辅</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签约院级合作</a:t>
              </a:r>
              <a:r>
                <a:rPr lang="en-US" altLang="zh-CN" sz="1600" dirty="0" smtClean="0">
                  <a:latin typeface="微软雅黑" panose="020B0503020204020204" pitchFamily="34" charset="-122"/>
                  <a:ea typeface="微软雅黑" panose="020B0503020204020204" pitchFamily="34" charset="-122"/>
                </a:rPr>
                <a:t>6</a:t>
              </a:r>
              <a:r>
                <a:rPr lang="zh-CN" altLang="en-US" sz="1600" dirty="0" smtClean="0">
                  <a:latin typeface="微软雅黑" panose="020B0503020204020204" pitchFamily="34" charset="-122"/>
                  <a:ea typeface="微软雅黑" panose="020B0503020204020204" pitchFamily="34" charset="-122"/>
                </a:rPr>
                <a:t>家，三甲医院科室合作</a:t>
              </a:r>
              <a:r>
                <a:rPr lang="en-US" altLang="zh-CN" sz="1600" dirty="0" smtClean="0">
                  <a:latin typeface="微软雅黑" panose="020B0503020204020204" pitchFamily="34" charset="-122"/>
                  <a:ea typeface="微软雅黑" panose="020B0503020204020204" pitchFamily="34" charset="-122"/>
                </a:rPr>
                <a:t>30</a:t>
              </a:r>
              <a:r>
                <a:rPr lang="zh-CN" altLang="en-US" sz="1600" dirty="0" smtClean="0">
                  <a:latin typeface="微软雅黑" panose="020B0503020204020204" pitchFamily="34" charset="-122"/>
                  <a:ea typeface="微软雅黑" panose="020B0503020204020204" pitchFamily="34" charset="-122"/>
                </a:rPr>
                <a:t>家</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万</a:t>
              </a:r>
              <a:r>
                <a:rPr lang="zh-CN" altLang="en-US" sz="1600" dirty="0" smtClean="0">
                  <a:latin typeface="微软雅黑" panose="020B0503020204020204" pitchFamily="34" charset="-122"/>
                  <a:ea typeface="微软雅黑" panose="020B0503020204020204" pitchFamily="34" charset="-122"/>
                </a:rPr>
                <a:t>名公立医院医生</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数万用户群体</a:t>
              </a:r>
              <a:endParaRPr lang="en-US" altLang="zh-CN" sz="1600" dirty="0" smtClean="0">
                <a:latin typeface="微软雅黑" panose="020B0503020204020204" pitchFamily="34" charset="-122"/>
                <a:ea typeface="微软雅黑" panose="020B0503020204020204" pitchFamily="34" charset="-122"/>
              </a:endParaRPr>
            </a:p>
          </p:txBody>
        </p:sp>
        <p:sp>
          <p:nvSpPr>
            <p:cNvPr id="11" name="MH_SubTitle_2"/>
            <p:cNvSpPr txBox="1">
              <a:spLocks noChangeArrowheads="1"/>
            </p:cNvSpPr>
            <p:nvPr>
              <p:custDataLst>
                <p:tags r:id="rId7"/>
              </p:custDataLst>
            </p:nvPr>
          </p:nvSpPr>
          <p:spPr bwMode="auto">
            <a:xfrm>
              <a:off x="6082141" y="3489865"/>
              <a:ext cx="3430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lnSpcReduction="10000"/>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盈利模式</a:t>
              </a:r>
              <a:r>
                <a:rPr lang="en-US" altLang="zh-CN" sz="2000" b="1" dirty="0">
                  <a:solidFill>
                    <a:schemeClr val="accent1">
                      <a:lumMod val="75000"/>
                    </a:schemeClr>
                  </a:solidFill>
                  <a:latin typeface="微软雅黑" panose="020B0503020204020204" pitchFamily="34" charset="-122"/>
                  <a:ea typeface="微软雅黑" panose="020B0503020204020204" pitchFamily="34" charset="-122"/>
                </a:rPr>
                <a:t>&amp;</a:t>
              </a: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运营情况：</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12" name="MH_Other_6"/>
            <p:cNvSpPr/>
            <p:nvPr>
              <p:custDataLst>
                <p:tags r:id="rId8"/>
              </p:custDataLst>
            </p:nvPr>
          </p:nvSpPr>
          <p:spPr>
            <a:xfrm>
              <a:off x="5671773" y="2112275"/>
              <a:ext cx="220663" cy="222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13" name="MH_Text_1"/>
            <p:cNvSpPr>
              <a:spLocks noChangeArrowheads="1"/>
            </p:cNvSpPr>
            <p:nvPr>
              <p:custDataLst>
                <p:tags r:id="rId9"/>
              </p:custDataLst>
            </p:nvPr>
          </p:nvSpPr>
          <p:spPr bwMode="auto">
            <a:xfrm>
              <a:off x="6082141" y="2371435"/>
              <a:ext cx="5526231" cy="14615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医院网页版</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smtClean="0">
                  <a:latin typeface="微软雅黑" panose="020B0503020204020204" pitchFamily="34" charset="-122"/>
                  <a:ea typeface="微软雅黑" panose="020B0503020204020204" pitchFamily="34" charset="-122"/>
                </a:rPr>
                <a:t>医生</a:t>
              </a:r>
              <a:r>
                <a:rPr lang="en-US" altLang="zh-CN" sz="1600" dirty="0" smtClean="0">
                  <a:latin typeface="微软雅黑" panose="020B0503020204020204" pitchFamily="34" charset="-122"/>
                  <a:ea typeface="微软雅黑" panose="020B0503020204020204" pitchFamily="34" charset="-122"/>
                </a:rPr>
                <a:t>APP</a:t>
              </a:r>
            </a:p>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用户</a:t>
              </a:r>
              <a:r>
                <a:rPr lang="zh-CN" altLang="en-US" sz="1600" dirty="0" smtClean="0">
                  <a:latin typeface="微软雅黑" panose="020B0503020204020204" pitchFamily="34" charset="-122"/>
                  <a:ea typeface="微软雅黑" panose="020B0503020204020204" pitchFamily="34" charset="-122"/>
                </a:rPr>
                <a:t>服务号</a:t>
              </a:r>
              <a:endParaRPr lang="en-US" altLang="zh-CN" sz="1600" dirty="0">
                <a:latin typeface="微软雅黑" panose="020B0503020204020204" pitchFamily="34" charset="-122"/>
                <a:ea typeface="微软雅黑" panose="020B0503020204020204" pitchFamily="34" charset="-122"/>
              </a:endParaRPr>
            </a:p>
          </p:txBody>
        </p:sp>
        <p:sp>
          <p:nvSpPr>
            <p:cNvPr id="14" name="MH_SubTitle_1"/>
            <p:cNvSpPr txBox="1">
              <a:spLocks noChangeArrowheads="1"/>
            </p:cNvSpPr>
            <p:nvPr>
              <p:custDataLst>
                <p:tags r:id="rId10"/>
              </p:custDataLst>
            </p:nvPr>
          </p:nvSpPr>
          <p:spPr bwMode="auto">
            <a:xfrm>
              <a:off x="6082141" y="2003135"/>
              <a:ext cx="3430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2000" b="1" dirty="0" smtClean="0">
                  <a:solidFill>
                    <a:schemeClr val="accent1">
                      <a:lumMod val="75000"/>
                    </a:schemeClr>
                  </a:solidFill>
                  <a:latin typeface="微软雅黑" panose="020B0503020204020204" pitchFamily="34" charset="-122"/>
                  <a:ea typeface="微软雅黑" panose="020B0503020204020204" pitchFamily="34" charset="-122"/>
                </a:rPr>
                <a:t>公司产品：</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grpSp>
      <p:pic>
        <p:nvPicPr>
          <p:cNvPr id="3" name="图片 2"/>
          <p:cNvPicPr>
            <a:picLocks noChangeAspect="1"/>
          </p:cNvPicPr>
          <p:nvPr/>
        </p:nvPicPr>
        <p:blipFill rotWithShape="1">
          <a:blip r:embed="rId13" cstate="print">
            <a:extLst>
              <a:ext uri="{28A0092B-C50C-407E-A947-70E740481C1C}">
                <a14:useLocalDpi xmlns:a14="http://schemas.microsoft.com/office/drawing/2010/main" val="0"/>
              </a:ext>
            </a:extLst>
          </a:blip>
          <a:srcRect t="3477"/>
          <a:stretch/>
        </p:blipFill>
        <p:spPr>
          <a:xfrm>
            <a:off x="293092" y="1645313"/>
            <a:ext cx="2898585" cy="5056637"/>
          </a:xfrm>
          <a:prstGeom prst="rect">
            <a:avLst/>
          </a:prstGeom>
        </p:spPr>
      </p:pic>
      <p:pic>
        <p:nvPicPr>
          <p:cNvPr id="15" name="图片 14"/>
          <p:cNvPicPr>
            <a:picLocks noChangeAspect="1"/>
          </p:cNvPicPr>
          <p:nvPr/>
        </p:nvPicPr>
        <p:blipFill rotWithShape="1">
          <a:blip r:embed="rId14" cstate="print">
            <a:extLst>
              <a:ext uri="{28A0092B-C50C-407E-A947-70E740481C1C}">
                <a14:useLocalDpi xmlns:a14="http://schemas.microsoft.com/office/drawing/2010/main" val="0"/>
              </a:ext>
            </a:extLst>
          </a:blip>
          <a:srcRect t="3281"/>
          <a:stretch/>
        </p:blipFill>
        <p:spPr>
          <a:xfrm>
            <a:off x="742767" y="1645313"/>
            <a:ext cx="2809980" cy="5056637"/>
          </a:xfrm>
          <a:prstGeom prst="rect">
            <a:avLst/>
          </a:prstGeom>
        </p:spPr>
      </p:pic>
      <p:pic>
        <p:nvPicPr>
          <p:cNvPr id="16" name="图片 15"/>
          <p:cNvPicPr>
            <a:picLocks noChangeAspect="1"/>
          </p:cNvPicPr>
          <p:nvPr/>
        </p:nvPicPr>
        <p:blipFill rotWithShape="1">
          <a:blip r:embed="rId15" cstate="print">
            <a:extLst>
              <a:ext uri="{28A0092B-C50C-407E-A947-70E740481C1C}">
                <a14:useLocalDpi xmlns:a14="http://schemas.microsoft.com/office/drawing/2010/main" val="0"/>
              </a:ext>
            </a:extLst>
          </a:blip>
          <a:srcRect t="3484"/>
          <a:stretch/>
        </p:blipFill>
        <p:spPr>
          <a:xfrm>
            <a:off x="1323353" y="1645314"/>
            <a:ext cx="3024043" cy="5056636"/>
          </a:xfrm>
          <a:prstGeom prst="rect">
            <a:avLst/>
          </a:prstGeom>
        </p:spPr>
      </p:pic>
      <p:pic>
        <p:nvPicPr>
          <p:cNvPr id="17" name="图片 16"/>
          <p:cNvPicPr>
            <a:picLocks noChangeAspect="1"/>
          </p:cNvPicPr>
          <p:nvPr/>
        </p:nvPicPr>
        <p:blipFill rotWithShape="1">
          <a:blip r:embed="rId16" cstate="print">
            <a:extLst>
              <a:ext uri="{28A0092B-C50C-407E-A947-70E740481C1C}">
                <a14:useLocalDpi xmlns:a14="http://schemas.microsoft.com/office/drawing/2010/main" val="0"/>
              </a:ext>
            </a:extLst>
          </a:blip>
          <a:srcRect t="3232"/>
          <a:stretch/>
        </p:blipFill>
        <p:spPr>
          <a:xfrm>
            <a:off x="1910436" y="1645313"/>
            <a:ext cx="3041691" cy="5056637"/>
          </a:xfrm>
          <a:prstGeom prst="rect">
            <a:avLst/>
          </a:prstGeom>
        </p:spPr>
      </p:pic>
      <p:pic>
        <p:nvPicPr>
          <p:cNvPr id="18" name="图片 17"/>
          <p:cNvPicPr>
            <a:picLocks noChangeAspect="1"/>
          </p:cNvPicPr>
          <p:nvPr/>
        </p:nvPicPr>
        <p:blipFill rotWithShape="1">
          <a:blip r:embed="rId17" cstate="print">
            <a:extLst>
              <a:ext uri="{28A0092B-C50C-407E-A947-70E740481C1C}">
                <a14:useLocalDpi xmlns:a14="http://schemas.microsoft.com/office/drawing/2010/main" val="0"/>
              </a:ext>
            </a:extLst>
          </a:blip>
          <a:srcRect t="3355" b="1"/>
          <a:stretch/>
        </p:blipFill>
        <p:spPr>
          <a:xfrm>
            <a:off x="2590808" y="1645313"/>
            <a:ext cx="2946038" cy="5061679"/>
          </a:xfrm>
          <a:prstGeom prst="rect">
            <a:avLst/>
          </a:prstGeom>
        </p:spPr>
      </p:pic>
    </p:spTree>
    <p:extLst>
      <p:ext uri="{BB962C8B-B14F-4D97-AF65-F5344CB8AC3E}">
        <p14:creationId xmlns:p14="http://schemas.microsoft.com/office/powerpoint/2010/main" val="2904470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par>
                                <p:cTn id="21" presetID="1" presetClass="exit" presetSubtype="0" fill="hold"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1" presetClass="exit" presetSubtype="0" fill="hold" nodeType="withEffect">
                                  <p:stCondLst>
                                    <p:cond delay="0"/>
                                  </p:stCondLst>
                                  <p:childTnLst>
                                    <p:set>
                                      <p:cBhvr>
                                        <p:cTn id="29" dur="1" fill="hold">
                                          <p:stCondLst>
                                            <p:cond delay="0"/>
                                          </p:stCondLst>
                                        </p:cTn>
                                        <p:tgtEl>
                                          <p:spTgt spid="16"/>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 presetClass="exit" presetSubtype="0" fill="hold" nodeType="withEffect">
                                  <p:stCondLst>
                                    <p:cond delay="0"/>
                                  </p:stCondLst>
                                  <p:childTnLst>
                                    <p:set>
                                      <p:cBhvr>
                                        <p:cTn id="36"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H_Number_1">
            <a:hlinkClick r:id="rId15" action="ppaction://hlinksldjump"/>
          </p:cNvPr>
          <p:cNvSpPr/>
          <p:nvPr>
            <p:custDataLst>
              <p:tags r:id="rId2"/>
            </p:custDataLst>
          </p:nvPr>
        </p:nvSpPr>
        <p:spPr>
          <a:xfrm>
            <a:off x="4383314" y="1671850"/>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01</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65" name="MH_Number_2">
            <a:hlinkClick r:id="rId15" action="ppaction://hlinksldjump"/>
          </p:cNvPr>
          <p:cNvSpPr/>
          <p:nvPr>
            <p:custDataLst>
              <p:tags r:id="rId3"/>
            </p:custDataLst>
          </p:nvPr>
        </p:nvSpPr>
        <p:spPr>
          <a:xfrm>
            <a:off x="4383314" y="2819722"/>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02</a:t>
            </a:r>
          </a:p>
        </p:txBody>
      </p:sp>
      <p:sp>
        <p:nvSpPr>
          <p:cNvPr id="68" name="MH_Number_3">
            <a:hlinkClick r:id="rId15" action="ppaction://hlinksldjump"/>
          </p:cNvPr>
          <p:cNvSpPr/>
          <p:nvPr>
            <p:custDataLst>
              <p:tags r:id="rId4"/>
            </p:custDataLst>
          </p:nvPr>
        </p:nvSpPr>
        <p:spPr>
          <a:xfrm>
            <a:off x="4383314" y="3967594"/>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3200" dirty="0">
                <a:solidFill>
                  <a:schemeClr val="tx1"/>
                </a:solidFill>
                <a:latin typeface="华文细黑" panose="02010600040101010101" pitchFamily="2" charset="-122"/>
                <a:ea typeface="华文细黑" panose="02010600040101010101" pitchFamily="2" charset="-122"/>
              </a:rPr>
              <a:t>03</a:t>
            </a:r>
            <a:endParaRPr lang="zh-CN" altLang="en-US" sz="3200" dirty="0">
              <a:solidFill>
                <a:schemeClr val="tx1"/>
              </a:solidFill>
              <a:latin typeface="华文细黑" panose="02010600040101010101" pitchFamily="2" charset="-122"/>
              <a:ea typeface="华文细黑" panose="02010600040101010101" pitchFamily="2" charset="-122"/>
            </a:endParaRPr>
          </a:p>
        </p:txBody>
      </p:sp>
      <p:sp>
        <p:nvSpPr>
          <p:cNvPr id="6" name="MH_Entry_1">
            <a:hlinkClick r:id="rId15" action="ppaction://hlinksldjump"/>
          </p:cNvPr>
          <p:cNvSpPr txBox="1"/>
          <p:nvPr>
            <p:custDataLst>
              <p:tags r:id="rId5"/>
            </p:custDataLst>
          </p:nvPr>
        </p:nvSpPr>
        <p:spPr>
          <a:xfrm>
            <a:off x="5483456" y="1896420"/>
            <a:ext cx="4933084" cy="855208"/>
          </a:xfrm>
          <a:prstGeom prst="rect">
            <a:avLst/>
          </a:prstGeom>
          <a:noFill/>
        </p:spPr>
        <p:txBody>
          <a:bodyPr wrap="square" lIns="0" tIns="0" rIns="0" bIns="0" rtlCol="0" anchor="ctr" anchorCtr="0">
            <a:normAutofit/>
          </a:bodyPr>
          <a:lstStyle/>
          <a:p>
            <a:r>
              <a:rPr lang="zh-CN" altLang="en-US" sz="2800" dirty="0" smtClean="0">
                <a:solidFill>
                  <a:schemeClr val="bg1">
                    <a:lumMod val="85000"/>
                  </a:schemeClr>
                </a:solidFill>
                <a:latin typeface="微软雅黑" panose="020B0503020204020204" pitchFamily="34" charset="-122"/>
                <a:ea typeface="微软雅黑" panose="020B0503020204020204" pitchFamily="34" charset="-122"/>
              </a:rPr>
              <a:t>移动医疗概述</a:t>
            </a:r>
            <a:endParaRPr lang="zh-CN" altLang="en-US" sz="28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96" name="MH_Entry_2">
            <a:hlinkClick r:id="rId15" action="ppaction://hlinksldjump"/>
          </p:cNvPr>
          <p:cNvSpPr txBox="1"/>
          <p:nvPr>
            <p:custDataLst>
              <p:tags r:id="rId6"/>
            </p:custDataLst>
          </p:nvPr>
        </p:nvSpPr>
        <p:spPr>
          <a:xfrm>
            <a:off x="5483456" y="3043478"/>
            <a:ext cx="4933084" cy="855208"/>
          </a:xfrm>
          <a:prstGeom prst="rect">
            <a:avLst/>
          </a:prstGeom>
          <a:noFill/>
        </p:spPr>
        <p:txBody>
          <a:bodyPr wrap="square" lIns="0" tIns="0" rIns="0" bIns="0" rtlCol="0" anchor="ctr" anchorCtr="0">
            <a:normAutofit/>
          </a:bodyPr>
          <a:lstStyle/>
          <a:p>
            <a:r>
              <a:rPr lang="zh-CN" altLang="en-US" sz="2800" dirty="0" smtClean="0">
                <a:solidFill>
                  <a:schemeClr val="bg1">
                    <a:lumMod val="85000"/>
                  </a:schemeClr>
                </a:solidFill>
                <a:latin typeface="微软雅黑" panose="020B0503020204020204" pitchFamily="34" charset="-122"/>
                <a:ea typeface="微软雅黑" panose="020B0503020204020204" pitchFamily="34" charset="-122"/>
              </a:rPr>
              <a:t>移动医疗案例分析</a:t>
            </a:r>
            <a:endParaRPr lang="zh-CN" altLang="en-US" sz="28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97" name="MH_Entry_3">
            <a:hlinkClick r:id="rId15" action="ppaction://hlinksldjump"/>
          </p:cNvPr>
          <p:cNvSpPr txBox="1"/>
          <p:nvPr>
            <p:custDataLst>
              <p:tags r:id="rId7"/>
            </p:custDataLst>
          </p:nvPr>
        </p:nvSpPr>
        <p:spPr>
          <a:xfrm>
            <a:off x="5483456" y="4190536"/>
            <a:ext cx="4933084" cy="855208"/>
          </a:xfrm>
          <a:prstGeom prst="rect">
            <a:avLst/>
          </a:prstGeom>
          <a:noFill/>
        </p:spPr>
        <p:txBody>
          <a:bodyPr wrap="square" lIns="0" tIns="0" rIns="0" bIns="0" rtlCol="0" anchor="ctr" anchorCtr="0">
            <a:normAutofit/>
          </a:bodyPr>
          <a:lstStyle/>
          <a:p>
            <a:r>
              <a:rPr lang="zh-CN" altLang="en-US" sz="3200" dirty="0">
                <a:latin typeface="微软雅黑" panose="020B0503020204020204" pitchFamily="34" charset="-122"/>
                <a:ea typeface="微软雅黑" panose="020B0503020204020204" pitchFamily="34" charset="-122"/>
              </a:rPr>
              <a:t>总结</a:t>
            </a:r>
          </a:p>
        </p:txBody>
      </p:sp>
      <p:sp>
        <p:nvSpPr>
          <p:cNvPr id="23" name="MH_Others_1"/>
          <p:cNvSpPr/>
          <p:nvPr>
            <p:custDataLst>
              <p:tags r:id="rId8"/>
            </p:custDataLst>
          </p:nvPr>
        </p:nvSpPr>
        <p:spPr>
          <a:xfrm>
            <a:off x="5125129" y="1904386"/>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24" name="MH_Others_2"/>
          <p:cNvSpPr/>
          <p:nvPr>
            <p:custDataLst>
              <p:tags r:id="rId9"/>
            </p:custDataLst>
          </p:nvPr>
        </p:nvSpPr>
        <p:spPr>
          <a:xfrm>
            <a:off x="5125129" y="3052258"/>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25" name="MH_Others_3"/>
          <p:cNvSpPr/>
          <p:nvPr>
            <p:custDataLst>
              <p:tags r:id="rId10"/>
            </p:custDataLst>
          </p:nvPr>
        </p:nvSpPr>
        <p:spPr>
          <a:xfrm>
            <a:off x="5125129" y="4200130"/>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a:solidFill>
                  <a:schemeClr val="tx1"/>
                </a:solidFill>
                <a:latin typeface="华文细黑" panose="02010600040101010101" pitchFamily="2" charset="-122"/>
                <a:ea typeface="华文细黑" panose="02010600040101010101" pitchFamily="2" charset="-122"/>
              </a:rPr>
              <a:t>-</a:t>
            </a:r>
            <a:endParaRPr lang="zh-CN" altLang="en-US" sz="2800">
              <a:solidFill>
                <a:schemeClr val="tx1"/>
              </a:solidFill>
              <a:latin typeface="华文细黑" panose="02010600040101010101" pitchFamily="2" charset="-122"/>
              <a:ea typeface="华文细黑" panose="02010600040101010101" pitchFamily="2" charset="-122"/>
            </a:endParaRPr>
          </a:p>
        </p:txBody>
      </p:sp>
      <p:sp>
        <p:nvSpPr>
          <p:cNvPr id="18" name="MH_Others_4"/>
          <p:cNvSpPr txBox="1"/>
          <p:nvPr>
            <p:custDataLst>
              <p:tags r:id="rId11"/>
            </p:custDataLst>
          </p:nvPr>
        </p:nvSpPr>
        <p:spPr>
          <a:xfrm rot="16200000">
            <a:off x="160407" y="2737680"/>
            <a:ext cx="5808000" cy="1862048"/>
          </a:xfrm>
          <a:prstGeom prst="rect">
            <a:avLst/>
          </a:prstGeom>
          <a:noFill/>
        </p:spPr>
        <p:txBody>
          <a:bodyPr wrap="square" rtlCol="0">
            <a:noAutofit/>
          </a:bodyPr>
          <a:lstStyle/>
          <a:p>
            <a:r>
              <a:rPr lang="en-US" altLang="zh-CN" sz="11500" dirty="0">
                <a:solidFill>
                  <a:schemeClr val="accent1">
                    <a:lumMod val="60000"/>
                    <a:lumOff val="40000"/>
                  </a:schemeClr>
                </a:solidFill>
                <a:latin typeface="Calisto MT" pitchFamily="18" charset="0"/>
                <a:cs typeface="Arial" pitchFamily="34" charset="0"/>
              </a:rPr>
              <a:t>Contents</a:t>
            </a:r>
            <a:endParaRPr lang="zh-CN" altLang="en-US" sz="11500" dirty="0">
              <a:solidFill>
                <a:schemeClr val="accent1">
                  <a:lumMod val="60000"/>
                  <a:lumOff val="40000"/>
                </a:schemeClr>
              </a:solidFill>
              <a:latin typeface="Calisto MT" pitchFamily="18" charset="0"/>
              <a:cs typeface="Arial" pitchFamily="34" charset="0"/>
            </a:endParaRPr>
          </a:p>
        </p:txBody>
      </p:sp>
      <p:sp>
        <p:nvSpPr>
          <p:cNvPr id="19" name="MH_Others_5"/>
          <p:cNvSpPr txBox="1"/>
          <p:nvPr>
            <p:custDataLst>
              <p:tags r:id="rId12"/>
            </p:custDataLst>
          </p:nvPr>
        </p:nvSpPr>
        <p:spPr>
          <a:xfrm>
            <a:off x="2855641" y="404665"/>
            <a:ext cx="800219" cy="461665"/>
          </a:xfrm>
          <a:prstGeom prst="rect">
            <a:avLst/>
          </a:prstGeom>
          <a:solidFill>
            <a:schemeClr val="accent1">
              <a:lumMod val="60000"/>
              <a:lumOff val="40000"/>
            </a:schemeClr>
          </a:solidFill>
        </p:spPr>
        <p:txBody>
          <a:bodyPr wrap="square" rtlCol="0">
            <a:noAutofit/>
          </a:bodyPr>
          <a:lstStyle/>
          <a:p>
            <a:r>
              <a:rPr lang="zh-CN" altLang="en-US" sz="2400" dirty="0">
                <a:solidFill>
                  <a:srgbClr val="FFFFFF"/>
                </a:solidFill>
                <a:latin typeface="华文中宋" panose="02010600040101010101" pitchFamily="2" charset="-122"/>
                <a:ea typeface="华文中宋" panose="02010600040101010101" pitchFamily="2" charset="-122"/>
              </a:rPr>
              <a:t>目录</a:t>
            </a:r>
          </a:p>
        </p:txBody>
      </p:sp>
      <p:cxnSp>
        <p:nvCxnSpPr>
          <p:cNvPr id="20" name="MH_Others_6"/>
          <p:cNvCxnSpPr/>
          <p:nvPr>
            <p:custDataLst>
              <p:tags r:id="rId13"/>
            </p:custDataLst>
          </p:nvPr>
        </p:nvCxnSpPr>
        <p:spPr>
          <a:xfrm>
            <a:off x="3921808" y="404664"/>
            <a:ext cx="0" cy="5976664"/>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1021950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3. </a:t>
            </a:r>
            <a:r>
              <a:rPr lang="zh-CN" altLang="en-US" dirty="0" smtClean="0"/>
              <a:t>总结</a:t>
            </a:r>
            <a:endParaRPr lang="zh-CN" altLang="en-US" dirty="0"/>
          </a:p>
        </p:txBody>
      </p:sp>
      <p:sp>
        <p:nvSpPr>
          <p:cNvPr id="4" name="内容占位符 2"/>
          <p:cNvSpPr txBox="1">
            <a:spLocks/>
          </p:cNvSpPr>
          <p:nvPr/>
        </p:nvSpPr>
        <p:spPr>
          <a:xfrm>
            <a:off x="754746" y="1257300"/>
            <a:ext cx="5604489" cy="654627"/>
          </a:xfrm>
          <a:prstGeom prst="rect">
            <a:avLst/>
          </a:prstGeom>
        </p:spPr>
        <p:txBody>
          <a:bodyPr vert="horz" lIns="91440" tIns="45720" rIns="91440" bIns="45720" rtlCol="0">
            <a:normAutofit/>
          </a:bodyPr>
          <a:lstStyle>
            <a:lvl1pPr marL="357188" indent="-357188" algn="l" defTabSz="914400" rtl="0" eaLnBrk="1" latinLnBrk="0" hangingPunct="1">
              <a:lnSpc>
                <a:spcPct val="90000"/>
              </a:lnSpc>
              <a:spcBef>
                <a:spcPts val="1800"/>
              </a:spcBef>
              <a:buClr>
                <a:schemeClr val="accent1"/>
              </a:buClr>
              <a:buSzPct val="70000"/>
              <a:buFont typeface="Wingdings 2" panose="05020102010507070707" pitchFamily="18" charset="2"/>
              <a:buChar char=""/>
              <a:defRPr sz="2800" kern="1200">
                <a:solidFill>
                  <a:schemeClr val="accent1"/>
                </a:solidFill>
                <a:latin typeface="+mn-lt"/>
                <a:ea typeface="+mn-ea"/>
                <a:cs typeface="+mn-cs"/>
              </a:defRPr>
            </a:lvl1pPr>
            <a:lvl2pPr marL="357188" indent="-357188" algn="l" defTabSz="914400" rtl="0" eaLnBrk="1" latinLnBrk="0" hangingPunct="1">
              <a:lnSpc>
                <a:spcPct val="130000"/>
              </a:lnSpc>
              <a:spcBef>
                <a:spcPts val="0"/>
              </a:spcBef>
              <a:buFont typeface="Calibri" panose="020F0502020204030204" pitchFamily="34" charset="0"/>
              <a:buChar char=" "/>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solidFill>
                  <a:schemeClr val="tx1"/>
                </a:solidFill>
                <a:latin typeface="微软雅黑" panose="020B0503020204020204" pitchFamily="34" charset="-122"/>
                <a:ea typeface="微软雅黑" panose="020B0503020204020204" pitchFamily="34" charset="-122"/>
              </a:rPr>
              <a:t>3.1 </a:t>
            </a:r>
            <a:r>
              <a:rPr lang="zh-CN" altLang="en-US" dirty="0" smtClean="0">
                <a:solidFill>
                  <a:schemeClr val="tx1"/>
                </a:solidFill>
                <a:latin typeface="微软雅黑" panose="020B0503020204020204" pitchFamily="34" charset="-122"/>
                <a:ea typeface="微软雅黑" panose="020B0503020204020204" pitchFamily="34" charset="-122"/>
              </a:rPr>
              <a:t>移动医疗为我们带来了什么？</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5" name="MH_Other_1"/>
          <p:cNvSpPr>
            <a:spLocks noChangeArrowheads="1"/>
          </p:cNvSpPr>
          <p:nvPr>
            <p:custDataLst>
              <p:tags r:id="rId1"/>
            </p:custDataLst>
          </p:nvPr>
        </p:nvSpPr>
        <p:spPr bwMode="auto">
          <a:xfrm>
            <a:off x="3710565" y="2167118"/>
            <a:ext cx="755650" cy="727075"/>
          </a:xfrm>
          <a:custGeom>
            <a:avLst/>
            <a:gdLst>
              <a:gd name="T0" fmla="*/ 2147483646 w 376"/>
              <a:gd name="T1" fmla="*/ 2147483646 h 362"/>
              <a:gd name="T2" fmla="*/ 2147483646 w 376"/>
              <a:gd name="T3" fmla="*/ 2147483646 h 362"/>
              <a:gd name="T4" fmla="*/ 2147483646 w 376"/>
              <a:gd name="T5" fmla="*/ 2147483646 h 362"/>
              <a:gd name="T6" fmla="*/ 2147483646 w 376"/>
              <a:gd name="T7" fmla="*/ 2147483646 h 362"/>
              <a:gd name="T8" fmla="*/ 2147483646 w 376"/>
              <a:gd name="T9" fmla="*/ 2147483646 h 362"/>
              <a:gd name="T10" fmla="*/ 2147483646 w 376"/>
              <a:gd name="T11" fmla="*/ 2147483646 h 362"/>
              <a:gd name="T12" fmla="*/ 2147483646 w 376"/>
              <a:gd name="T13" fmla="*/ 2147483646 h 362"/>
              <a:gd name="T14" fmla="*/ 2147483646 w 376"/>
              <a:gd name="T15" fmla="*/ 2147483646 h 362"/>
              <a:gd name="T16" fmla="*/ 2147483646 w 376"/>
              <a:gd name="T17" fmla="*/ 2147483646 h 362"/>
              <a:gd name="T18" fmla="*/ 2147483646 w 376"/>
              <a:gd name="T19" fmla="*/ 2147483646 h 362"/>
              <a:gd name="T20" fmla="*/ 2147483646 w 376"/>
              <a:gd name="T21" fmla="*/ 2147483646 h 362"/>
              <a:gd name="T22" fmla="*/ 2147483646 w 376"/>
              <a:gd name="T23" fmla="*/ 2147483646 h 362"/>
              <a:gd name="T24" fmla="*/ 2147483646 w 376"/>
              <a:gd name="T25" fmla="*/ 2147483646 h 362"/>
              <a:gd name="T26" fmla="*/ 2147483646 w 376"/>
              <a:gd name="T27" fmla="*/ 2147483646 h 362"/>
              <a:gd name="T28" fmla="*/ 2147483646 w 376"/>
              <a:gd name="T29" fmla="*/ 2147483646 h 362"/>
              <a:gd name="T30" fmla="*/ 2147483646 w 376"/>
              <a:gd name="T31" fmla="*/ 2147483646 h 362"/>
              <a:gd name="T32" fmla="*/ 2147483646 w 376"/>
              <a:gd name="T33" fmla="*/ 2147483646 h 362"/>
              <a:gd name="T34" fmla="*/ 2147483646 w 376"/>
              <a:gd name="T35" fmla="*/ 2147483646 h 362"/>
              <a:gd name="T36" fmla="*/ 2147483646 w 376"/>
              <a:gd name="T37" fmla="*/ 2147483646 h 362"/>
              <a:gd name="T38" fmla="*/ 2147483646 w 376"/>
              <a:gd name="T39" fmla="*/ 2147483646 h 362"/>
              <a:gd name="T40" fmla="*/ 2147483646 w 376"/>
              <a:gd name="T41" fmla="*/ 2147483646 h 362"/>
              <a:gd name="T42" fmla="*/ 2147483646 w 376"/>
              <a:gd name="T43" fmla="*/ 2147483646 h 362"/>
              <a:gd name="T44" fmla="*/ 2147483646 w 376"/>
              <a:gd name="T45" fmla="*/ 2147483646 h 362"/>
              <a:gd name="T46" fmla="*/ 2147483646 w 376"/>
              <a:gd name="T47" fmla="*/ 2147483646 h 362"/>
              <a:gd name="T48" fmla="*/ 2147483646 w 376"/>
              <a:gd name="T49" fmla="*/ 2147483646 h 362"/>
              <a:gd name="T50" fmla="*/ 2147483646 w 376"/>
              <a:gd name="T51" fmla="*/ 2147483646 h 362"/>
              <a:gd name="T52" fmla="*/ 2147483646 w 376"/>
              <a:gd name="T53" fmla="*/ 2147483646 h 362"/>
              <a:gd name="T54" fmla="*/ 2147483646 w 376"/>
              <a:gd name="T55" fmla="*/ 2147483646 h 362"/>
              <a:gd name="T56" fmla="*/ 2147483646 w 376"/>
              <a:gd name="T57" fmla="*/ 2147483646 h 362"/>
              <a:gd name="T58" fmla="*/ 2147483646 w 376"/>
              <a:gd name="T59" fmla="*/ 2147483646 h 362"/>
              <a:gd name="T60" fmla="*/ 2147483646 w 376"/>
              <a:gd name="T61" fmla="*/ 2147483646 h 362"/>
              <a:gd name="T62" fmla="*/ 2147483646 w 376"/>
              <a:gd name="T63" fmla="*/ 2147483646 h 362"/>
              <a:gd name="T64" fmla="*/ 2147483646 w 376"/>
              <a:gd name="T65" fmla="*/ 2147483646 h 362"/>
              <a:gd name="T66" fmla="*/ 2147483646 w 376"/>
              <a:gd name="T67" fmla="*/ 2147483646 h 362"/>
              <a:gd name="T68" fmla="*/ 2147483646 w 376"/>
              <a:gd name="T69" fmla="*/ 2147483646 h 362"/>
              <a:gd name="T70" fmla="*/ 2147483646 w 376"/>
              <a:gd name="T71" fmla="*/ 2147483646 h 362"/>
              <a:gd name="T72" fmla="*/ 2147483646 w 376"/>
              <a:gd name="T73" fmla="*/ 2147483646 h 362"/>
              <a:gd name="T74" fmla="*/ 2147483646 w 376"/>
              <a:gd name="T75" fmla="*/ 2147483646 h 362"/>
              <a:gd name="T76" fmla="*/ 2147483646 w 376"/>
              <a:gd name="T77" fmla="*/ 2147483646 h 362"/>
              <a:gd name="T78" fmla="*/ 2147483646 w 376"/>
              <a:gd name="T79" fmla="*/ 2147483646 h 362"/>
              <a:gd name="T80" fmla="*/ 2147483646 w 376"/>
              <a:gd name="T81" fmla="*/ 2147483646 h 362"/>
              <a:gd name="T82" fmla="*/ 2147483646 w 376"/>
              <a:gd name="T83" fmla="*/ 2147483646 h 362"/>
              <a:gd name="T84" fmla="*/ 2147483646 w 376"/>
              <a:gd name="T85" fmla="*/ 2147483646 h 362"/>
              <a:gd name="T86" fmla="*/ 2147483646 w 376"/>
              <a:gd name="T87" fmla="*/ 2147483646 h 362"/>
              <a:gd name="T88" fmla="*/ 2147483646 w 376"/>
              <a:gd name="T89" fmla="*/ 2147483646 h 362"/>
              <a:gd name="T90" fmla="*/ 2147483646 w 376"/>
              <a:gd name="T91" fmla="*/ 2147483646 h 362"/>
              <a:gd name="T92" fmla="*/ 2147483646 w 376"/>
              <a:gd name="T93" fmla="*/ 2147483646 h 362"/>
              <a:gd name="T94" fmla="*/ 2147483646 w 376"/>
              <a:gd name="T95" fmla="*/ 2147483646 h 362"/>
              <a:gd name="T96" fmla="*/ 2147483646 w 376"/>
              <a:gd name="T97" fmla="*/ 2147483646 h 362"/>
              <a:gd name="T98" fmla="*/ 2147483646 w 376"/>
              <a:gd name="T99" fmla="*/ 2147483646 h 362"/>
              <a:gd name="T100" fmla="*/ 2147483646 w 376"/>
              <a:gd name="T101" fmla="*/ 2147483646 h 362"/>
              <a:gd name="T102" fmla="*/ 2147483646 w 376"/>
              <a:gd name="T103" fmla="*/ 2147483646 h 362"/>
              <a:gd name="T104" fmla="*/ 2147483646 w 376"/>
              <a:gd name="T105" fmla="*/ 2147483646 h 362"/>
              <a:gd name="T106" fmla="*/ 2147483646 w 376"/>
              <a:gd name="T107" fmla="*/ 2147483646 h 362"/>
              <a:gd name="T108" fmla="*/ 2147483646 w 376"/>
              <a:gd name="T109" fmla="*/ 2147483646 h 362"/>
              <a:gd name="T110" fmla="*/ 2147483646 w 376"/>
              <a:gd name="T111" fmla="*/ 2147483646 h 362"/>
              <a:gd name="T112" fmla="*/ 2147483646 w 376"/>
              <a:gd name="T113" fmla="*/ 2147483646 h 362"/>
              <a:gd name="T114" fmla="*/ 2147483646 w 376"/>
              <a:gd name="T115" fmla="*/ 2147483646 h 362"/>
              <a:gd name="T116" fmla="*/ 2147483646 w 376"/>
              <a:gd name="T117" fmla="*/ 2147483646 h 362"/>
              <a:gd name="T118" fmla="*/ 2147483646 w 376"/>
              <a:gd name="T119" fmla="*/ 2147483646 h 36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76"/>
              <a:gd name="T181" fmla="*/ 0 h 362"/>
              <a:gd name="T182" fmla="*/ 376 w 376"/>
              <a:gd name="T183" fmla="*/ 362 h 362"/>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76" h="362">
                <a:moveTo>
                  <a:pt x="30" y="228"/>
                </a:moveTo>
                <a:lnTo>
                  <a:pt x="30" y="228"/>
                </a:lnTo>
                <a:lnTo>
                  <a:pt x="24" y="230"/>
                </a:lnTo>
                <a:lnTo>
                  <a:pt x="20" y="232"/>
                </a:lnTo>
                <a:lnTo>
                  <a:pt x="18" y="234"/>
                </a:lnTo>
                <a:lnTo>
                  <a:pt x="12" y="236"/>
                </a:lnTo>
                <a:lnTo>
                  <a:pt x="10" y="232"/>
                </a:lnTo>
                <a:lnTo>
                  <a:pt x="12" y="230"/>
                </a:lnTo>
                <a:lnTo>
                  <a:pt x="16" y="226"/>
                </a:lnTo>
                <a:lnTo>
                  <a:pt x="28" y="220"/>
                </a:lnTo>
                <a:lnTo>
                  <a:pt x="28" y="212"/>
                </a:lnTo>
                <a:lnTo>
                  <a:pt x="28" y="206"/>
                </a:lnTo>
                <a:lnTo>
                  <a:pt x="28" y="198"/>
                </a:lnTo>
                <a:lnTo>
                  <a:pt x="30" y="192"/>
                </a:lnTo>
                <a:lnTo>
                  <a:pt x="28" y="190"/>
                </a:lnTo>
                <a:lnTo>
                  <a:pt x="26" y="188"/>
                </a:lnTo>
                <a:lnTo>
                  <a:pt x="18" y="186"/>
                </a:lnTo>
                <a:lnTo>
                  <a:pt x="8" y="186"/>
                </a:lnTo>
                <a:lnTo>
                  <a:pt x="0" y="184"/>
                </a:lnTo>
                <a:lnTo>
                  <a:pt x="10" y="178"/>
                </a:lnTo>
                <a:lnTo>
                  <a:pt x="18" y="172"/>
                </a:lnTo>
                <a:lnTo>
                  <a:pt x="26" y="168"/>
                </a:lnTo>
                <a:lnTo>
                  <a:pt x="30" y="164"/>
                </a:lnTo>
                <a:lnTo>
                  <a:pt x="32" y="158"/>
                </a:lnTo>
                <a:lnTo>
                  <a:pt x="32" y="154"/>
                </a:lnTo>
                <a:lnTo>
                  <a:pt x="30" y="148"/>
                </a:lnTo>
                <a:lnTo>
                  <a:pt x="28" y="146"/>
                </a:lnTo>
                <a:lnTo>
                  <a:pt x="24" y="142"/>
                </a:lnTo>
                <a:lnTo>
                  <a:pt x="14" y="138"/>
                </a:lnTo>
                <a:lnTo>
                  <a:pt x="2" y="132"/>
                </a:lnTo>
                <a:lnTo>
                  <a:pt x="10" y="132"/>
                </a:lnTo>
                <a:lnTo>
                  <a:pt x="18" y="132"/>
                </a:lnTo>
                <a:lnTo>
                  <a:pt x="30" y="136"/>
                </a:lnTo>
                <a:lnTo>
                  <a:pt x="36" y="120"/>
                </a:lnTo>
                <a:lnTo>
                  <a:pt x="38" y="112"/>
                </a:lnTo>
                <a:lnTo>
                  <a:pt x="40" y="100"/>
                </a:lnTo>
                <a:lnTo>
                  <a:pt x="36" y="98"/>
                </a:lnTo>
                <a:lnTo>
                  <a:pt x="32" y="96"/>
                </a:lnTo>
                <a:lnTo>
                  <a:pt x="28" y="92"/>
                </a:lnTo>
                <a:lnTo>
                  <a:pt x="28" y="88"/>
                </a:lnTo>
                <a:lnTo>
                  <a:pt x="34" y="88"/>
                </a:lnTo>
                <a:lnTo>
                  <a:pt x="38" y="92"/>
                </a:lnTo>
                <a:lnTo>
                  <a:pt x="40" y="96"/>
                </a:lnTo>
                <a:lnTo>
                  <a:pt x="46" y="98"/>
                </a:lnTo>
                <a:lnTo>
                  <a:pt x="48" y="96"/>
                </a:lnTo>
                <a:lnTo>
                  <a:pt x="48" y="94"/>
                </a:lnTo>
                <a:lnTo>
                  <a:pt x="50" y="90"/>
                </a:lnTo>
                <a:lnTo>
                  <a:pt x="44" y="82"/>
                </a:lnTo>
                <a:lnTo>
                  <a:pt x="44" y="78"/>
                </a:lnTo>
                <a:lnTo>
                  <a:pt x="48" y="74"/>
                </a:lnTo>
                <a:lnTo>
                  <a:pt x="50" y="74"/>
                </a:lnTo>
                <a:lnTo>
                  <a:pt x="54" y="76"/>
                </a:lnTo>
                <a:lnTo>
                  <a:pt x="56" y="78"/>
                </a:lnTo>
                <a:lnTo>
                  <a:pt x="60" y="78"/>
                </a:lnTo>
                <a:lnTo>
                  <a:pt x="70" y="70"/>
                </a:lnTo>
                <a:lnTo>
                  <a:pt x="72" y="66"/>
                </a:lnTo>
                <a:lnTo>
                  <a:pt x="74" y="62"/>
                </a:lnTo>
                <a:lnTo>
                  <a:pt x="74" y="58"/>
                </a:lnTo>
                <a:lnTo>
                  <a:pt x="72" y="54"/>
                </a:lnTo>
                <a:lnTo>
                  <a:pt x="68" y="48"/>
                </a:lnTo>
                <a:lnTo>
                  <a:pt x="64" y="44"/>
                </a:lnTo>
                <a:lnTo>
                  <a:pt x="62" y="40"/>
                </a:lnTo>
                <a:lnTo>
                  <a:pt x="62" y="36"/>
                </a:lnTo>
                <a:lnTo>
                  <a:pt x="68" y="40"/>
                </a:lnTo>
                <a:lnTo>
                  <a:pt x="72" y="44"/>
                </a:lnTo>
                <a:lnTo>
                  <a:pt x="76" y="48"/>
                </a:lnTo>
                <a:lnTo>
                  <a:pt x="82" y="50"/>
                </a:lnTo>
                <a:lnTo>
                  <a:pt x="104" y="40"/>
                </a:lnTo>
                <a:lnTo>
                  <a:pt x="104" y="30"/>
                </a:lnTo>
                <a:lnTo>
                  <a:pt x="106" y="26"/>
                </a:lnTo>
                <a:lnTo>
                  <a:pt x="108" y="24"/>
                </a:lnTo>
                <a:lnTo>
                  <a:pt x="114" y="22"/>
                </a:lnTo>
                <a:lnTo>
                  <a:pt x="122" y="20"/>
                </a:lnTo>
                <a:lnTo>
                  <a:pt x="124" y="24"/>
                </a:lnTo>
                <a:lnTo>
                  <a:pt x="126" y="26"/>
                </a:lnTo>
                <a:lnTo>
                  <a:pt x="128" y="26"/>
                </a:lnTo>
                <a:lnTo>
                  <a:pt x="134" y="26"/>
                </a:lnTo>
                <a:lnTo>
                  <a:pt x="140" y="24"/>
                </a:lnTo>
                <a:lnTo>
                  <a:pt x="144" y="22"/>
                </a:lnTo>
                <a:lnTo>
                  <a:pt x="146" y="18"/>
                </a:lnTo>
                <a:lnTo>
                  <a:pt x="152" y="10"/>
                </a:lnTo>
                <a:lnTo>
                  <a:pt x="156" y="0"/>
                </a:lnTo>
                <a:lnTo>
                  <a:pt x="162" y="2"/>
                </a:lnTo>
                <a:lnTo>
                  <a:pt x="166" y="6"/>
                </a:lnTo>
                <a:lnTo>
                  <a:pt x="170" y="12"/>
                </a:lnTo>
                <a:lnTo>
                  <a:pt x="172" y="18"/>
                </a:lnTo>
                <a:lnTo>
                  <a:pt x="182" y="16"/>
                </a:lnTo>
                <a:lnTo>
                  <a:pt x="188" y="14"/>
                </a:lnTo>
                <a:lnTo>
                  <a:pt x="194" y="10"/>
                </a:lnTo>
                <a:lnTo>
                  <a:pt x="200" y="4"/>
                </a:lnTo>
                <a:lnTo>
                  <a:pt x="204" y="6"/>
                </a:lnTo>
                <a:lnTo>
                  <a:pt x="208" y="10"/>
                </a:lnTo>
                <a:lnTo>
                  <a:pt x="212" y="14"/>
                </a:lnTo>
                <a:lnTo>
                  <a:pt x="216" y="18"/>
                </a:lnTo>
                <a:lnTo>
                  <a:pt x="220" y="18"/>
                </a:lnTo>
                <a:lnTo>
                  <a:pt x="222" y="16"/>
                </a:lnTo>
                <a:lnTo>
                  <a:pt x="224" y="12"/>
                </a:lnTo>
                <a:lnTo>
                  <a:pt x="226" y="8"/>
                </a:lnTo>
                <a:lnTo>
                  <a:pt x="228" y="6"/>
                </a:lnTo>
                <a:lnTo>
                  <a:pt x="232" y="6"/>
                </a:lnTo>
                <a:lnTo>
                  <a:pt x="234" y="10"/>
                </a:lnTo>
                <a:lnTo>
                  <a:pt x="234" y="12"/>
                </a:lnTo>
                <a:lnTo>
                  <a:pt x="232" y="16"/>
                </a:lnTo>
                <a:lnTo>
                  <a:pt x="232" y="20"/>
                </a:lnTo>
                <a:lnTo>
                  <a:pt x="236" y="24"/>
                </a:lnTo>
                <a:lnTo>
                  <a:pt x="240" y="24"/>
                </a:lnTo>
                <a:lnTo>
                  <a:pt x="248" y="22"/>
                </a:lnTo>
                <a:lnTo>
                  <a:pt x="254" y="18"/>
                </a:lnTo>
                <a:lnTo>
                  <a:pt x="260" y="14"/>
                </a:lnTo>
                <a:lnTo>
                  <a:pt x="262" y="16"/>
                </a:lnTo>
                <a:lnTo>
                  <a:pt x="262" y="20"/>
                </a:lnTo>
                <a:lnTo>
                  <a:pt x="260" y="26"/>
                </a:lnTo>
                <a:lnTo>
                  <a:pt x="260" y="30"/>
                </a:lnTo>
                <a:lnTo>
                  <a:pt x="262" y="32"/>
                </a:lnTo>
                <a:lnTo>
                  <a:pt x="264" y="34"/>
                </a:lnTo>
                <a:lnTo>
                  <a:pt x="268" y="34"/>
                </a:lnTo>
                <a:lnTo>
                  <a:pt x="274" y="32"/>
                </a:lnTo>
                <a:lnTo>
                  <a:pt x="276" y="28"/>
                </a:lnTo>
                <a:lnTo>
                  <a:pt x="280" y="24"/>
                </a:lnTo>
                <a:lnTo>
                  <a:pt x="282" y="24"/>
                </a:lnTo>
                <a:lnTo>
                  <a:pt x="284" y="24"/>
                </a:lnTo>
                <a:lnTo>
                  <a:pt x="284" y="30"/>
                </a:lnTo>
                <a:lnTo>
                  <a:pt x="282" y="34"/>
                </a:lnTo>
                <a:lnTo>
                  <a:pt x="282" y="38"/>
                </a:lnTo>
                <a:lnTo>
                  <a:pt x="282" y="42"/>
                </a:lnTo>
                <a:lnTo>
                  <a:pt x="288" y="46"/>
                </a:lnTo>
                <a:lnTo>
                  <a:pt x="294" y="48"/>
                </a:lnTo>
                <a:lnTo>
                  <a:pt x="300" y="50"/>
                </a:lnTo>
                <a:lnTo>
                  <a:pt x="304" y="54"/>
                </a:lnTo>
                <a:lnTo>
                  <a:pt x="304" y="58"/>
                </a:lnTo>
                <a:lnTo>
                  <a:pt x="302" y="62"/>
                </a:lnTo>
                <a:lnTo>
                  <a:pt x="304" y="64"/>
                </a:lnTo>
                <a:lnTo>
                  <a:pt x="306" y="66"/>
                </a:lnTo>
                <a:lnTo>
                  <a:pt x="308" y="66"/>
                </a:lnTo>
                <a:lnTo>
                  <a:pt x="316" y="64"/>
                </a:lnTo>
                <a:lnTo>
                  <a:pt x="322" y="60"/>
                </a:lnTo>
                <a:lnTo>
                  <a:pt x="328" y="56"/>
                </a:lnTo>
                <a:lnTo>
                  <a:pt x="336" y="54"/>
                </a:lnTo>
                <a:lnTo>
                  <a:pt x="334" y="60"/>
                </a:lnTo>
                <a:lnTo>
                  <a:pt x="330" y="64"/>
                </a:lnTo>
                <a:lnTo>
                  <a:pt x="318" y="68"/>
                </a:lnTo>
                <a:lnTo>
                  <a:pt x="324" y="86"/>
                </a:lnTo>
                <a:lnTo>
                  <a:pt x="328" y="102"/>
                </a:lnTo>
                <a:lnTo>
                  <a:pt x="336" y="102"/>
                </a:lnTo>
                <a:lnTo>
                  <a:pt x="342" y="100"/>
                </a:lnTo>
                <a:lnTo>
                  <a:pt x="356" y="98"/>
                </a:lnTo>
                <a:lnTo>
                  <a:pt x="356" y="102"/>
                </a:lnTo>
                <a:lnTo>
                  <a:pt x="356" y="108"/>
                </a:lnTo>
                <a:lnTo>
                  <a:pt x="346" y="110"/>
                </a:lnTo>
                <a:lnTo>
                  <a:pt x="342" y="110"/>
                </a:lnTo>
                <a:lnTo>
                  <a:pt x="338" y="114"/>
                </a:lnTo>
                <a:lnTo>
                  <a:pt x="342" y="126"/>
                </a:lnTo>
                <a:lnTo>
                  <a:pt x="344" y="138"/>
                </a:lnTo>
                <a:lnTo>
                  <a:pt x="348" y="142"/>
                </a:lnTo>
                <a:lnTo>
                  <a:pt x="350" y="144"/>
                </a:lnTo>
                <a:lnTo>
                  <a:pt x="356" y="148"/>
                </a:lnTo>
                <a:lnTo>
                  <a:pt x="364" y="148"/>
                </a:lnTo>
                <a:lnTo>
                  <a:pt x="364" y="152"/>
                </a:lnTo>
                <a:lnTo>
                  <a:pt x="362" y="154"/>
                </a:lnTo>
                <a:lnTo>
                  <a:pt x="358" y="158"/>
                </a:lnTo>
                <a:lnTo>
                  <a:pt x="354" y="160"/>
                </a:lnTo>
                <a:lnTo>
                  <a:pt x="350" y="164"/>
                </a:lnTo>
                <a:lnTo>
                  <a:pt x="356" y="166"/>
                </a:lnTo>
                <a:lnTo>
                  <a:pt x="364" y="166"/>
                </a:lnTo>
                <a:lnTo>
                  <a:pt x="370" y="168"/>
                </a:lnTo>
                <a:lnTo>
                  <a:pt x="372" y="172"/>
                </a:lnTo>
                <a:lnTo>
                  <a:pt x="372" y="174"/>
                </a:lnTo>
                <a:lnTo>
                  <a:pt x="370" y="176"/>
                </a:lnTo>
                <a:lnTo>
                  <a:pt x="366" y="178"/>
                </a:lnTo>
                <a:lnTo>
                  <a:pt x="358" y="178"/>
                </a:lnTo>
                <a:lnTo>
                  <a:pt x="354" y="178"/>
                </a:lnTo>
                <a:lnTo>
                  <a:pt x="352" y="180"/>
                </a:lnTo>
                <a:lnTo>
                  <a:pt x="352" y="182"/>
                </a:lnTo>
                <a:lnTo>
                  <a:pt x="366" y="186"/>
                </a:lnTo>
                <a:lnTo>
                  <a:pt x="376" y="190"/>
                </a:lnTo>
                <a:lnTo>
                  <a:pt x="364" y="194"/>
                </a:lnTo>
                <a:lnTo>
                  <a:pt x="354" y="196"/>
                </a:lnTo>
                <a:lnTo>
                  <a:pt x="350" y="200"/>
                </a:lnTo>
                <a:lnTo>
                  <a:pt x="348" y="204"/>
                </a:lnTo>
                <a:lnTo>
                  <a:pt x="346" y="210"/>
                </a:lnTo>
                <a:lnTo>
                  <a:pt x="348" y="220"/>
                </a:lnTo>
                <a:lnTo>
                  <a:pt x="352" y="222"/>
                </a:lnTo>
                <a:lnTo>
                  <a:pt x="356" y="222"/>
                </a:lnTo>
                <a:lnTo>
                  <a:pt x="356" y="230"/>
                </a:lnTo>
                <a:lnTo>
                  <a:pt x="358" y="234"/>
                </a:lnTo>
                <a:lnTo>
                  <a:pt x="360" y="240"/>
                </a:lnTo>
                <a:lnTo>
                  <a:pt x="358" y="246"/>
                </a:lnTo>
                <a:lnTo>
                  <a:pt x="354" y="244"/>
                </a:lnTo>
                <a:lnTo>
                  <a:pt x="352" y="242"/>
                </a:lnTo>
                <a:lnTo>
                  <a:pt x="348" y="240"/>
                </a:lnTo>
                <a:lnTo>
                  <a:pt x="342" y="238"/>
                </a:lnTo>
                <a:lnTo>
                  <a:pt x="340" y="240"/>
                </a:lnTo>
                <a:lnTo>
                  <a:pt x="338" y="242"/>
                </a:lnTo>
                <a:lnTo>
                  <a:pt x="338" y="246"/>
                </a:lnTo>
                <a:lnTo>
                  <a:pt x="340" y="248"/>
                </a:lnTo>
                <a:lnTo>
                  <a:pt x="342" y="250"/>
                </a:lnTo>
                <a:lnTo>
                  <a:pt x="342" y="254"/>
                </a:lnTo>
                <a:lnTo>
                  <a:pt x="334" y="264"/>
                </a:lnTo>
                <a:lnTo>
                  <a:pt x="336" y="270"/>
                </a:lnTo>
                <a:lnTo>
                  <a:pt x="342" y="274"/>
                </a:lnTo>
                <a:lnTo>
                  <a:pt x="348" y="278"/>
                </a:lnTo>
                <a:lnTo>
                  <a:pt x="352" y="282"/>
                </a:lnTo>
                <a:lnTo>
                  <a:pt x="346" y="282"/>
                </a:lnTo>
                <a:lnTo>
                  <a:pt x="338" y="280"/>
                </a:lnTo>
                <a:lnTo>
                  <a:pt x="326" y="272"/>
                </a:lnTo>
                <a:lnTo>
                  <a:pt x="320" y="276"/>
                </a:lnTo>
                <a:lnTo>
                  <a:pt x="316" y="282"/>
                </a:lnTo>
                <a:lnTo>
                  <a:pt x="320" y="292"/>
                </a:lnTo>
                <a:lnTo>
                  <a:pt x="320" y="296"/>
                </a:lnTo>
                <a:lnTo>
                  <a:pt x="318" y="300"/>
                </a:lnTo>
                <a:lnTo>
                  <a:pt x="314" y="300"/>
                </a:lnTo>
                <a:lnTo>
                  <a:pt x="310" y="298"/>
                </a:lnTo>
                <a:lnTo>
                  <a:pt x="308" y="296"/>
                </a:lnTo>
                <a:lnTo>
                  <a:pt x="304" y="296"/>
                </a:lnTo>
                <a:lnTo>
                  <a:pt x="300" y="296"/>
                </a:lnTo>
                <a:lnTo>
                  <a:pt x="296" y="300"/>
                </a:lnTo>
                <a:lnTo>
                  <a:pt x="290" y="306"/>
                </a:lnTo>
                <a:lnTo>
                  <a:pt x="292" y="312"/>
                </a:lnTo>
                <a:lnTo>
                  <a:pt x="298" y="318"/>
                </a:lnTo>
                <a:lnTo>
                  <a:pt x="300" y="324"/>
                </a:lnTo>
                <a:lnTo>
                  <a:pt x="300" y="328"/>
                </a:lnTo>
                <a:lnTo>
                  <a:pt x="298" y="330"/>
                </a:lnTo>
                <a:lnTo>
                  <a:pt x="292" y="328"/>
                </a:lnTo>
                <a:lnTo>
                  <a:pt x="288" y="324"/>
                </a:lnTo>
                <a:lnTo>
                  <a:pt x="286" y="320"/>
                </a:lnTo>
                <a:lnTo>
                  <a:pt x="282" y="318"/>
                </a:lnTo>
                <a:lnTo>
                  <a:pt x="274" y="318"/>
                </a:lnTo>
                <a:lnTo>
                  <a:pt x="270" y="322"/>
                </a:lnTo>
                <a:lnTo>
                  <a:pt x="268" y="326"/>
                </a:lnTo>
                <a:lnTo>
                  <a:pt x="266" y="332"/>
                </a:lnTo>
                <a:lnTo>
                  <a:pt x="268" y="338"/>
                </a:lnTo>
                <a:lnTo>
                  <a:pt x="270" y="344"/>
                </a:lnTo>
                <a:lnTo>
                  <a:pt x="272" y="348"/>
                </a:lnTo>
                <a:lnTo>
                  <a:pt x="276" y="352"/>
                </a:lnTo>
                <a:lnTo>
                  <a:pt x="276" y="356"/>
                </a:lnTo>
                <a:lnTo>
                  <a:pt x="274" y="360"/>
                </a:lnTo>
                <a:lnTo>
                  <a:pt x="270" y="360"/>
                </a:lnTo>
                <a:lnTo>
                  <a:pt x="268" y="358"/>
                </a:lnTo>
                <a:lnTo>
                  <a:pt x="264" y="354"/>
                </a:lnTo>
                <a:lnTo>
                  <a:pt x="262" y="340"/>
                </a:lnTo>
                <a:lnTo>
                  <a:pt x="260" y="336"/>
                </a:lnTo>
                <a:lnTo>
                  <a:pt x="256" y="334"/>
                </a:lnTo>
                <a:lnTo>
                  <a:pt x="252" y="332"/>
                </a:lnTo>
                <a:lnTo>
                  <a:pt x="248" y="332"/>
                </a:lnTo>
                <a:lnTo>
                  <a:pt x="238" y="334"/>
                </a:lnTo>
                <a:lnTo>
                  <a:pt x="232" y="340"/>
                </a:lnTo>
                <a:lnTo>
                  <a:pt x="234" y="348"/>
                </a:lnTo>
                <a:lnTo>
                  <a:pt x="234" y="356"/>
                </a:lnTo>
                <a:lnTo>
                  <a:pt x="228" y="352"/>
                </a:lnTo>
                <a:lnTo>
                  <a:pt x="220" y="350"/>
                </a:lnTo>
                <a:lnTo>
                  <a:pt x="212" y="350"/>
                </a:lnTo>
                <a:lnTo>
                  <a:pt x="204" y="352"/>
                </a:lnTo>
                <a:lnTo>
                  <a:pt x="202" y="346"/>
                </a:lnTo>
                <a:lnTo>
                  <a:pt x="200" y="342"/>
                </a:lnTo>
                <a:lnTo>
                  <a:pt x="194" y="342"/>
                </a:lnTo>
                <a:lnTo>
                  <a:pt x="190" y="342"/>
                </a:lnTo>
                <a:lnTo>
                  <a:pt x="186" y="344"/>
                </a:lnTo>
                <a:lnTo>
                  <a:pt x="184" y="346"/>
                </a:lnTo>
                <a:lnTo>
                  <a:pt x="178" y="362"/>
                </a:lnTo>
                <a:lnTo>
                  <a:pt x="174" y="360"/>
                </a:lnTo>
                <a:lnTo>
                  <a:pt x="172" y="360"/>
                </a:lnTo>
                <a:lnTo>
                  <a:pt x="170" y="356"/>
                </a:lnTo>
                <a:lnTo>
                  <a:pt x="168" y="352"/>
                </a:lnTo>
                <a:lnTo>
                  <a:pt x="166" y="350"/>
                </a:lnTo>
                <a:lnTo>
                  <a:pt x="162" y="352"/>
                </a:lnTo>
                <a:lnTo>
                  <a:pt x="162" y="348"/>
                </a:lnTo>
                <a:lnTo>
                  <a:pt x="164" y="348"/>
                </a:lnTo>
                <a:lnTo>
                  <a:pt x="164" y="346"/>
                </a:lnTo>
                <a:lnTo>
                  <a:pt x="164" y="344"/>
                </a:lnTo>
                <a:lnTo>
                  <a:pt x="164" y="340"/>
                </a:lnTo>
                <a:lnTo>
                  <a:pt x="160" y="340"/>
                </a:lnTo>
                <a:lnTo>
                  <a:pt x="158" y="340"/>
                </a:lnTo>
                <a:lnTo>
                  <a:pt x="154" y="338"/>
                </a:lnTo>
                <a:lnTo>
                  <a:pt x="152" y="340"/>
                </a:lnTo>
                <a:lnTo>
                  <a:pt x="150" y="344"/>
                </a:lnTo>
                <a:lnTo>
                  <a:pt x="150" y="350"/>
                </a:lnTo>
                <a:lnTo>
                  <a:pt x="148" y="356"/>
                </a:lnTo>
                <a:lnTo>
                  <a:pt x="148" y="358"/>
                </a:lnTo>
                <a:lnTo>
                  <a:pt x="146" y="360"/>
                </a:lnTo>
                <a:lnTo>
                  <a:pt x="142" y="356"/>
                </a:lnTo>
                <a:lnTo>
                  <a:pt x="142" y="352"/>
                </a:lnTo>
                <a:lnTo>
                  <a:pt x="140" y="344"/>
                </a:lnTo>
                <a:lnTo>
                  <a:pt x="140" y="338"/>
                </a:lnTo>
                <a:lnTo>
                  <a:pt x="138" y="336"/>
                </a:lnTo>
                <a:lnTo>
                  <a:pt x="134" y="332"/>
                </a:lnTo>
                <a:lnTo>
                  <a:pt x="130" y="332"/>
                </a:lnTo>
                <a:lnTo>
                  <a:pt x="124" y="340"/>
                </a:lnTo>
                <a:lnTo>
                  <a:pt x="122" y="344"/>
                </a:lnTo>
                <a:lnTo>
                  <a:pt x="120" y="348"/>
                </a:lnTo>
                <a:lnTo>
                  <a:pt x="118" y="346"/>
                </a:lnTo>
                <a:lnTo>
                  <a:pt x="116" y="344"/>
                </a:lnTo>
                <a:lnTo>
                  <a:pt x="116" y="338"/>
                </a:lnTo>
                <a:lnTo>
                  <a:pt x="116" y="332"/>
                </a:lnTo>
                <a:lnTo>
                  <a:pt x="116" y="328"/>
                </a:lnTo>
                <a:lnTo>
                  <a:pt x="112" y="324"/>
                </a:lnTo>
                <a:lnTo>
                  <a:pt x="108" y="324"/>
                </a:lnTo>
                <a:lnTo>
                  <a:pt x="106" y="324"/>
                </a:lnTo>
                <a:lnTo>
                  <a:pt x="104" y="328"/>
                </a:lnTo>
                <a:lnTo>
                  <a:pt x="96" y="344"/>
                </a:lnTo>
                <a:lnTo>
                  <a:pt x="92" y="342"/>
                </a:lnTo>
                <a:lnTo>
                  <a:pt x="90" y="336"/>
                </a:lnTo>
                <a:lnTo>
                  <a:pt x="94" y="328"/>
                </a:lnTo>
                <a:lnTo>
                  <a:pt x="82" y="310"/>
                </a:lnTo>
                <a:lnTo>
                  <a:pt x="72" y="294"/>
                </a:lnTo>
                <a:lnTo>
                  <a:pt x="66" y="296"/>
                </a:lnTo>
                <a:lnTo>
                  <a:pt x="62" y="300"/>
                </a:lnTo>
                <a:lnTo>
                  <a:pt x="58" y="304"/>
                </a:lnTo>
                <a:lnTo>
                  <a:pt x="54" y="306"/>
                </a:lnTo>
                <a:lnTo>
                  <a:pt x="50" y="302"/>
                </a:lnTo>
                <a:lnTo>
                  <a:pt x="48" y="296"/>
                </a:lnTo>
                <a:lnTo>
                  <a:pt x="54" y="294"/>
                </a:lnTo>
                <a:lnTo>
                  <a:pt x="56" y="292"/>
                </a:lnTo>
                <a:lnTo>
                  <a:pt x="58" y="286"/>
                </a:lnTo>
                <a:lnTo>
                  <a:pt x="60" y="280"/>
                </a:lnTo>
                <a:lnTo>
                  <a:pt x="56" y="270"/>
                </a:lnTo>
                <a:lnTo>
                  <a:pt x="52" y="264"/>
                </a:lnTo>
                <a:lnTo>
                  <a:pt x="48" y="262"/>
                </a:lnTo>
                <a:lnTo>
                  <a:pt x="44" y="262"/>
                </a:lnTo>
                <a:lnTo>
                  <a:pt x="40" y="264"/>
                </a:lnTo>
                <a:lnTo>
                  <a:pt x="34" y="270"/>
                </a:lnTo>
                <a:lnTo>
                  <a:pt x="36" y="272"/>
                </a:lnTo>
                <a:lnTo>
                  <a:pt x="40" y="272"/>
                </a:lnTo>
                <a:lnTo>
                  <a:pt x="26" y="274"/>
                </a:lnTo>
                <a:lnTo>
                  <a:pt x="14" y="272"/>
                </a:lnTo>
                <a:lnTo>
                  <a:pt x="16" y="268"/>
                </a:lnTo>
                <a:lnTo>
                  <a:pt x="22" y="262"/>
                </a:lnTo>
                <a:lnTo>
                  <a:pt x="36" y="254"/>
                </a:lnTo>
                <a:lnTo>
                  <a:pt x="36" y="244"/>
                </a:lnTo>
                <a:lnTo>
                  <a:pt x="36" y="232"/>
                </a:lnTo>
                <a:lnTo>
                  <a:pt x="34" y="230"/>
                </a:lnTo>
                <a:lnTo>
                  <a:pt x="32" y="230"/>
                </a:lnTo>
                <a:lnTo>
                  <a:pt x="30" y="230"/>
                </a:lnTo>
                <a:lnTo>
                  <a:pt x="30" y="228"/>
                </a:lnTo>
                <a:close/>
              </a:path>
            </a:pathLst>
          </a:custGeom>
          <a:solidFill>
            <a:schemeClr val="accent1">
              <a:lumMod val="50000"/>
            </a:schemeClr>
          </a:solidFill>
          <a:ln>
            <a:noFill/>
          </a:ln>
        </p:spPr>
        <p:txBody>
          <a:bodyPr anchor="ctr" anchorCtr="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600" b="1" dirty="0">
                <a:solidFill>
                  <a:srgbClr val="FFFFFF"/>
                </a:solidFill>
                <a:latin typeface="Tahoma" panose="020B0604030504040204" pitchFamily="34" charset="0"/>
                <a:ea typeface="微软雅黑" panose="020B0503020204020204" pitchFamily="34" charset="-122"/>
                <a:sym typeface="Tahoma" panose="020B0604030504040204" pitchFamily="34" charset="0"/>
              </a:rPr>
              <a:t>1</a:t>
            </a:r>
            <a:endParaRPr lang="zh-CN" altLang="en-US" sz="3600" b="1" dirty="0">
              <a:solidFill>
                <a:srgbClr val="FFFFFF"/>
              </a:solidFill>
              <a:latin typeface="Tahoma" panose="020B0604030504040204" pitchFamily="34" charset="0"/>
              <a:ea typeface="微软雅黑" panose="020B0503020204020204" pitchFamily="34" charset="-122"/>
              <a:sym typeface="Tahoma" panose="020B0604030504040204" pitchFamily="34" charset="0"/>
            </a:endParaRPr>
          </a:p>
        </p:txBody>
      </p:sp>
      <p:sp>
        <p:nvSpPr>
          <p:cNvPr id="6" name="MH_Other_3"/>
          <p:cNvSpPr>
            <a:spLocks noChangeArrowheads="1"/>
          </p:cNvSpPr>
          <p:nvPr>
            <p:custDataLst>
              <p:tags r:id="rId2"/>
            </p:custDataLst>
          </p:nvPr>
        </p:nvSpPr>
        <p:spPr bwMode="auto">
          <a:xfrm>
            <a:off x="2023052" y="3041435"/>
            <a:ext cx="755650" cy="727075"/>
          </a:xfrm>
          <a:custGeom>
            <a:avLst/>
            <a:gdLst>
              <a:gd name="T0" fmla="*/ 2147483646 w 376"/>
              <a:gd name="T1" fmla="*/ 2147483646 h 362"/>
              <a:gd name="T2" fmla="*/ 2147483646 w 376"/>
              <a:gd name="T3" fmla="*/ 2147483646 h 362"/>
              <a:gd name="T4" fmla="*/ 2147483646 w 376"/>
              <a:gd name="T5" fmla="*/ 2147483646 h 362"/>
              <a:gd name="T6" fmla="*/ 2147483646 w 376"/>
              <a:gd name="T7" fmla="*/ 2147483646 h 362"/>
              <a:gd name="T8" fmla="*/ 2147483646 w 376"/>
              <a:gd name="T9" fmla="*/ 2147483646 h 362"/>
              <a:gd name="T10" fmla="*/ 2147483646 w 376"/>
              <a:gd name="T11" fmla="*/ 2147483646 h 362"/>
              <a:gd name="T12" fmla="*/ 2147483646 w 376"/>
              <a:gd name="T13" fmla="*/ 2147483646 h 362"/>
              <a:gd name="T14" fmla="*/ 2147483646 w 376"/>
              <a:gd name="T15" fmla="*/ 2147483646 h 362"/>
              <a:gd name="T16" fmla="*/ 2147483646 w 376"/>
              <a:gd name="T17" fmla="*/ 2147483646 h 362"/>
              <a:gd name="T18" fmla="*/ 2147483646 w 376"/>
              <a:gd name="T19" fmla="*/ 2147483646 h 362"/>
              <a:gd name="T20" fmla="*/ 2147483646 w 376"/>
              <a:gd name="T21" fmla="*/ 2147483646 h 362"/>
              <a:gd name="T22" fmla="*/ 2147483646 w 376"/>
              <a:gd name="T23" fmla="*/ 2147483646 h 362"/>
              <a:gd name="T24" fmla="*/ 2147483646 w 376"/>
              <a:gd name="T25" fmla="*/ 2147483646 h 362"/>
              <a:gd name="T26" fmla="*/ 2147483646 w 376"/>
              <a:gd name="T27" fmla="*/ 2147483646 h 362"/>
              <a:gd name="T28" fmla="*/ 2147483646 w 376"/>
              <a:gd name="T29" fmla="*/ 2147483646 h 362"/>
              <a:gd name="T30" fmla="*/ 2147483646 w 376"/>
              <a:gd name="T31" fmla="*/ 2147483646 h 362"/>
              <a:gd name="T32" fmla="*/ 2147483646 w 376"/>
              <a:gd name="T33" fmla="*/ 2147483646 h 362"/>
              <a:gd name="T34" fmla="*/ 2147483646 w 376"/>
              <a:gd name="T35" fmla="*/ 2147483646 h 362"/>
              <a:gd name="T36" fmla="*/ 2147483646 w 376"/>
              <a:gd name="T37" fmla="*/ 2147483646 h 362"/>
              <a:gd name="T38" fmla="*/ 2147483646 w 376"/>
              <a:gd name="T39" fmla="*/ 2147483646 h 362"/>
              <a:gd name="T40" fmla="*/ 2147483646 w 376"/>
              <a:gd name="T41" fmla="*/ 2147483646 h 362"/>
              <a:gd name="T42" fmla="*/ 2147483646 w 376"/>
              <a:gd name="T43" fmla="*/ 2147483646 h 362"/>
              <a:gd name="T44" fmla="*/ 2147483646 w 376"/>
              <a:gd name="T45" fmla="*/ 2147483646 h 362"/>
              <a:gd name="T46" fmla="*/ 2147483646 w 376"/>
              <a:gd name="T47" fmla="*/ 2147483646 h 362"/>
              <a:gd name="T48" fmla="*/ 2147483646 w 376"/>
              <a:gd name="T49" fmla="*/ 2147483646 h 362"/>
              <a:gd name="T50" fmla="*/ 2147483646 w 376"/>
              <a:gd name="T51" fmla="*/ 2147483646 h 362"/>
              <a:gd name="T52" fmla="*/ 2147483646 w 376"/>
              <a:gd name="T53" fmla="*/ 2147483646 h 362"/>
              <a:gd name="T54" fmla="*/ 2147483646 w 376"/>
              <a:gd name="T55" fmla="*/ 2147483646 h 362"/>
              <a:gd name="T56" fmla="*/ 2147483646 w 376"/>
              <a:gd name="T57" fmla="*/ 2147483646 h 362"/>
              <a:gd name="T58" fmla="*/ 2147483646 w 376"/>
              <a:gd name="T59" fmla="*/ 2147483646 h 362"/>
              <a:gd name="T60" fmla="*/ 2147483646 w 376"/>
              <a:gd name="T61" fmla="*/ 2147483646 h 362"/>
              <a:gd name="T62" fmla="*/ 2147483646 w 376"/>
              <a:gd name="T63" fmla="*/ 2147483646 h 362"/>
              <a:gd name="T64" fmla="*/ 2147483646 w 376"/>
              <a:gd name="T65" fmla="*/ 2147483646 h 362"/>
              <a:gd name="T66" fmla="*/ 2147483646 w 376"/>
              <a:gd name="T67" fmla="*/ 2147483646 h 362"/>
              <a:gd name="T68" fmla="*/ 2147483646 w 376"/>
              <a:gd name="T69" fmla="*/ 2147483646 h 362"/>
              <a:gd name="T70" fmla="*/ 2147483646 w 376"/>
              <a:gd name="T71" fmla="*/ 2147483646 h 362"/>
              <a:gd name="T72" fmla="*/ 2147483646 w 376"/>
              <a:gd name="T73" fmla="*/ 2147483646 h 362"/>
              <a:gd name="T74" fmla="*/ 2147483646 w 376"/>
              <a:gd name="T75" fmla="*/ 2147483646 h 362"/>
              <a:gd name="T76" fmla="*/ 2147483646 w 376"/>
              <a:gd name="T77" fmla="*/ 2147483646 h 362"/>
              <a:gd name="T78" fmla="*/ 2147483646 w 376"/>
              <a:gd name="T79" fmla="*/ 2147483646 h 362"/>
              <a:gd name="T80" fmla="*/ 2147483646 w 376"/>
              <a:gd name="T81" fmla="*/ 2147483646 h 362"/>
              <a:gd name="T82" fmla="*/ 2147483646 w 376"/>
              <a:gd name="T83" fmla="*/ 2147483646 h 362"/>
              <a:gd name="T84" fmla="*/ 2147483646 w 376"/>
              <a:gd name="T85" fmla="*/ 2147483646 h 362"/>
              <a:gd name="T86" fmla="*/ 2147483646 w 376"/>
              <a:gd name="T87" fmla="*/ 2147483646 h 362"/>
              <a:gd name="T88" fmla="*/ 2147483646 w 376"/>
              <a:gd name="T89" fmla="*/ 2147483646 h 362"/>
              <a:gd name="T90" fmla="*/ 2147483646 w 376"/>
              <a:gd name="T91" fmla="*/ 2147483646 h 362"/>
              <a:gd name="T92" fmla="*/ 2147483646 w 376"/>
              <a:gd name="T93" fmla="*/ 2147483646 h 362"/>
              <a:gd name="T94" fmla="*/ 2147483646 w 376"/>
              <a:gd name="T95" fmla="*/ 2147483646 h 362"/>
              <a:gd name="T96" fmla="*/ 2147483646 w 376"/>
              <a:gd name="T97" fmla="*/ 2147483646 h 362"/>
              <a:gd name="T98" fmla="*/ 2147483646 w 376"/>
              <a:gd name="T99" fmla="*/ 2147483646 h 362"/>
              <a:gd name="T100" fmla="*/ 2147483646 w 376"/>
              <a:gd name="T101" fmla="*/ 2147483646 h 362"/>
              <a:gd name="T102" fmla="*/ 2147483646 w 376"/>
              <a:gd name="T103" fmla="*/ 2147483646 h 362"/>
              <a:gd name="T104" fmla="*/ 2147483646 w 376"/>
              <a:gd name="T105" fmla="*/ 2147483646 h 362"/>
              <a:gd name="T106" fmla="*/ 2147483646 w 376"/>
              <a:gd name="T107" fmla="*/ 2147483646 h 362"/>
              <a:gd name="T108" fmla="*/ 2147483646 w 376"/>
              <a:gd name="T109" fmla="*/ 2147483646 h 362"/>
              <a:gd name="T110" fmla="*/ 2147483646 w 376"/>
              <a:gd name="T111" fmla="*/ 2147483646 h 362"/>
              <a:gd name="T112" fmla="*/ 2147483646 w 376"/>
              <a:gd name="T113" fmla="*/ 2147483646 h 362"/>
              <a:gd name="T114" fmla="*/ 2147483646 w 376"/>
              <a:gd name="T115" fmla="*/ 2147483646 h 362"/>
              <a:gd name="T116" fmla="*/ 2147483646 w 376"/>
              <a:gd name="T117" fmla="*/ 2147483646 h 362"/>
              <a:gd name="T118" fmla="*/ 2147483646 w 376"/>
              <a:gd name="T119" fmla="*/ 2147483646 h 36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76"/>
              <a:gd name="T181" fmla="*/ 0 h 362"/>
              <a:gd name="T182" fmla="*/ 376 w 376"/>
              <a:gd name="T183" fmla="*/ 362 h 362"/>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76" h="362">
                <a:moveTo>
                  <a:pt x="30" y="228"/>
                </a:moveTo>
                <a:lnTo>
                  <a:pt x="30" y="228"/>
                </a:lnTo>
                <a:lnTo>
                  <a:pt x="24" y="230"/>
                </a:lnTo>
                <a:lnTo>
                  <a:pt x="20" y="232"/>
                </a:lnTo>
                <a:lnTo>
                  <a:pt x="18" y="234"/>
                </a:lnTo>
                <a:lnTo>
                  <a:pt x="12" y="236"/>
                </a:lnTo>
                <a:lnTo>
                  <a:pt x="10" y="232"/>
                </a:lnTo>
                <a:lnTo>
                  <a:pt x="12" y="230"/>
                </a:lnTo>
                <a:lnTo>
                  <a:pt x="16" y="226"/>
                </a:lnTo>
                <a:lnTo>
                  <a:pt x="28" y="220"/>
                </a:lnTo>
                <a:lnTo>
                  <a:pt x="28" y="212"/>
                </a:lnTo>
                <a:lnTo>
                  <a:pt x="28" y="206"/>
                </a:lnTo>
                <a:lnTo>
                  <a:pt x="28" y="198"/>
                </a:lnTo>
                <a:lnTo>
                  <a:pt x="30" y="192"/>
                </a:lnTo>
                <a:lnTo>
                  <a:pt x="28" y="190"/>
                </a:lnTo>
                <a:lnTo>
                  <a:pt x="26" y="188"/>
                </a:lnTo>
                <a:lnTo>
                  <a:pt x="18" y="186"/>
                </a:lnTo>
                <a:lnTo>
                  <a:pt x="8" y="186"/>
                </a:lnTo>
                <a:lnTo>
                  <a:pt x="0" y="184"/>
                </a:lnTo>
                <a:lnTo>
                  <a:pt x="10" y="178"/>
                </a:lnTo>
                <a:lnTo>
                  <a:pt x="18" y="172"/>
                </a:lnTo>
                <a:lnTo>
                  <a:pt x="26" y="168"/>
                </a:lnTo>
                <a:lnTo>
                  <a:pt x="30" y="164"/>
                </a:lnTo>
                <a:lnTo>
                  <a:pt x="32" y="158"/>
                </a:lnTo>
                <a:lnTo>
                  <a:pt x="32" y="154"/>
                </a:lnTo>
                <a:lnTo>
                  <a:pt x="30" y="148"/>
                </a:lnTo>
                <a:lnTo>
                  <a:pt x="28" y="146"/>
                </a:lnTo>
                <a:lnTo>
                  <a:pt x="24" y="142"/>
                </a:lnTo>
                <a:lnTo>
                  <a:pt x="14" y="138"/>
                </a:lnTo>
                <a:lnTo>
                  <a:pt x="2" y="132"/>
                </a:lnTo>
                <a:lnTo>
                  <a:pt x="10" y="132"/>
                </a:lnTo>
                <a:lnTo>
                  <a:pt x="18" y="132"/>
                </a:lnTo>
                <a:lnTo>
                  <a:pt x="30" y="136"/>
                </a:lnTo>
                <a:lnTo>
                  <a:pt x="36" y="120"/>
                </a:lnTo>
                <a:lnTo>
                  <a:pt x="38" y="112"/>
                </a:lnTo>
                <a:lnTo>
                  <a:pt x="40" y="100"/>
                </a:lnTo>
                <a:lnTo>
                  <a:pt x="36" y="98"/>
                </a:lnTo>
                <a:lnTo>
                  <a:pt x="32" y="96"/>
                </a:lnTo>
                <a:lnTo>
                  <a:pt x="28" y="92"/>
                </a:lnTo>
                <a:lnTo>
                  <a:pt x="28" y="88"/>
                </a:lnTo>
                <a:lnTo>
                  <a:pt x="34" y="88"/>
                </a:lnTo>
                <a:lnTo>
                  <a:pt x="38" y="92"/>
                </a:lnTo>
                <a:lnTo>
                  <a:pt x="40" y="96"/>
                </a:lnTo>
                <a:lnTo>
                  <a:pt x="46" y="98"/>
                </a:lnTo>
                <a:lnTo>
                  <a:pt x="48" y="96"/>
                </a:lnTo>
                <a:lnTo>
                  <a:pt x="48" y="94"/>
                </a:lnTo>
                <a:lnTo>
                  <a:pt x="50" y="90"/>
                </a:lnTo>
                <a:lnTo>
                  <a:pt x="44" y="82"/>
                </a:lnTo>
                <a:lnTo>
                  <a:pt x="44" y="78"/>
                </a:lnTo>
                <a:lnTo>
                  <a:pt x="48" y="74"/>
                </a:lnTo>
                <a:lnTo>
                  <a:pt x="50" y="74"/>
                </a:lnTo>
                <a:lnTo>
                  <a:pt x="54" y="76"/>
                </a:lnTo>
                <a:lnTo>
                  <a:pt x="56" y="78"/>
                </a:lnTo>
                <a:lnTo>
                  <a:pt x="60" y="78"/>
                </a:lnTo>
                <a:lnTo>
                  <a:pt x="70" y="70"/>
                </a:lnTo>
                <a:lnTo>
                  <a:pt x="72" y="66"/>
                </a:lnTo>
                <a:lnTo>
                  <a:pt x="74" y="62"/>
                </a:lnTo>
                <a:lnTo>
                  <a:pt x="74" y="58"/>
                </a:lnTo>
                <a:lnTo>
                  <a:pt x="72" y="54"/>
                </a:lnTo>
                <a:lnTo>
                  <a:pt x="68" y="48"/>
                </a:lnTo>
                <a:lnTo>
                  <a:pt x="64" y="44"/>
                </a:lnTo>
                <a:lnTo>
                  <a:pt x="62" y="40"/>
                </a:lnTo>
                <a:lnTo>
                  <a:pt x="62" y="36"/>
                </a:lnTo>
                <a:lnTo>
                  <a:pt x="68" y="40"/>
                </a:lnTo>
                <a:lnTo>
                  <a:pt x="72" y="44"/>
                </a:lnTo>
                <a:lnTo>
                  <a:pt x="76" y="48"/>
                </a:lnTo>
                <a:lnTo>
                  <a:pt x="82" y="50"/>
                </a:lnTo>
                <a:lnTo>
                  <a:pt x="104" y="40"/>
                </a:lnTo>
                <a:lnTo>
                  <a:pt x="104" y="30"/>
                </a:lnTo>
                <a:lnTo>
                  <a:pt x="106" y="26"/>
                </a:lnTo>
                <a:lnTo>
                  <a:pt x="108" y="24"/>
                </a:lnTo>
                <a:lnTo>
                  <a:pt x="114" y="22"/>
                </a:lnTo>
                <a:lnTo>
                  <a:pt x="122" y="20"/>
                </a:lnTo>
                <a:lnTo>
                  <a:pt x="124" y="24"/>
                </a:lnTo>
                <a:lnTo>
                  <a:pt x="126" y="26"/>
                </a:lnTo>
                <a:lnTo>
                  <a:pt x="128" y="26"/>
                </a:lnTo>
                <a:lnTo>
                  <a:pt x="134" y="26"/>
                </a:lnTo>
                <a:lnTo>
                  <a:pt x="140" y="24"/>
                </a:lnTo>
                <a:lnTo>
                  <a:pt x="144" y="22"/>
                </a:lnTo>
                <a:lnTo>
                  <a:pt x="146" y="18"/>
                </a:lnTo>
                <a:lnTo>
                  <a:pt x="152" y="10"/>
                </a:lnTo>
                <a:lnTo>
                  <a:pt x="156" y="0"/>
                </a:lnTo>
                <a:lnTo>
                  <a:pt x="162" y="2"/>
                </a:lnTo>
                <a:lnTo>
                  <a:pt x="166" y="6"/>
                </a:lnTo>
                <a:lnTo>
                  <a:pt x="170" y="12"/>
                </a:lnTo>
                <a:lnTo>
                  <a:pt x="172" y="18"/>
                </a:lnTo>
                <a:lnTo>
                  <a:pt x="182" y="16"/>
                </a:lnTo>
                <a:lnTo>
                  <a:pt x="188" y="14"/>
                </a:lnTo>
                <a:lnTo>
                  <a:pt x="194" y="10"/>
                </a:lnTo>
                <a:lnTo>
                  <a:pt x="200" y="4"/>
                </a:lnTo>
                <a:lnTo>
                  <a:pt x="204" y="6"/>
                </a:lnTo>
                <a:lnTo>
                  <a:pt x="208" y="10"/>
                </a:lnTo>
                <a:lnTo>
                  <a:pt x="212" y="14"/>
                </a:lnTo>
                <a:lnTo>
                  <a:pt x="216" y="18"/>
                </a:lnTo>
                <a:lnTo>
                  <a:pt x="220" y="18"/>
                </a:lnTo>
                <a:lnTo>
                  <a:pt x="222" y="16"/>
                </a:lnTo>
                <a:lnTo>
                  <a:pt x="224" y="12"/>
                </a:lnTo>
                <a:lnTo>
                  <a:pt x="226" y="8"/>
                </a:lnTo>
                <a:lnTo>
                  <a:pt x="228" y="6"/>
                </a:lnTo>
                <a:lnTo>
                  <a:pt x="232" y="6"/>
                </a:lnTo>
                <a:lnTo>
                  <a:pt x="234" y="10"/>
                </a:lnTo>
                <a:lnTo>
                  <a:pt x="234" y="12"/>
                </a:lnTo>
                <a:lnTo>
                  <a:pt x="232" y="16"/>
                </a:lnTo>
                <a:lnTo>
                  <a:pt x="232" y="20"/>
                </a:lnTo>
                <a:lnTo>
                  <a:pt x="236" y="24"/>
                </a:lnTo>
                <a:lnTo>
                  <a:pt x="240" y="24"/>
                </a:lnTo>
                <a:lnTo>
                  <a:pt x="248" y="22"/>
                </a:lnTo>
                <a:lnTo>
                  <a:pt x="254" y="18"/>
                </a:lnTo>
                <a:lnTo>
                  <a:pt x="260" y="14"/>
                </a:lnTo>
                <a:lnTo>
                  <a:pt x="262" y="16"/>
                </a:lnTo>
                <a:lnTo>
                  <a:pt x="262" y="20"/>
                </a:lnTo>
                <a:lnTo>
                  <a:pt x="260" y="26"/>
                </a:lnTo>
                <a:lnTo>
                  <a:pt x="260" y="30"/>
                </a:lnTo>
                <a:lnTo>
                  <a:pt x="262" y="32"/>
                </a:lnTo>
                <a:lnTo>
                  <a:pt x="264" y="34"/>
                </a:lnTo>
                <a:lnTo>
                  <a:pt x="268" y="34"/>
                </a:lnTo>
                <a:lnTo>
                  <a:pt x="274" y="32"/>
                </a:lnTo>
                <a:lnTo>
                  <a:pt x="276" y="28"/>
                </a:lnTo>
                <a:lnTo>
                  <a:pt x="280" y="24"/>
                </a:lnTo>
                <a:lnTo>
                  <a:pt x="282" y="24"/>
                </a:lnTo>
                <a:lnTo>
                  <a:pt x="284" y="24"/>
                </a:lnTo>
                <a:lnTo>
                  <a:pt x="284" y="30"/>
                </a:lnTo>
                <a:lnTo>
                  <a:pt x="282" y="34"/>
                </a:lnTo>
                <a:lnTo>
                  <a:pt x="282" y="38"/>
                </a:lnTo>
                <a:lnTo>
                  <a:pt x="282" y="42"/>
                </a:lnTo>
                <a:lnTo>
                  <a:pt x="288" y="46"/>
                </a:lnTo>
                <a:lnTo>
                  <a:pt x="294" y="48"/>
                </a:lnTo>
                <a:lnTo>
                  <a:pt x="300" y="50"/>
                </a:lnTo>
                <a:lnTo>
                  <a:pt x="304" y="54"/>
                </a:lnTo>
                <a:lnTo>
                  <a:pt x="304" y="58"/>
                </a:lnTo>
                <a:lnTo>
                  <a:pt x="302" y="62"/>
                </a:lnTo>
                <a:lnTo>
                  <a:pt x="304" y="64"/>
                </a:lnTo>
                <a:lnTo>
                  <a:pt x="306" y="66"/>
                </a:lnTo>
                <a:lnTo>
                  <a:pt x="308" y="66"/>
                </a:lnTo>
                <a:lnTo>
                  <a:pt x="316" y="64"/>
                </a:lnTo>
                <a:lnTo>
                  <a:pt x="322" y="60"/>
                </a:lnTo>
                <a:lnTo>
                  <a:pt x="328" y="56"/>
                </a:lnTo>
                <a:lnTo>
                  <a:pt x="336" y="54"/>
                </a:lnTo>
                <a:lnTo>
                  <a:pt x="334" y="60"/>
                </a:lnTo>
                <a:lnTo>
                  <a:pt x="330" y="64"/>
                </a:lnTo>
                <a:lnTo>
                  <a:pt x="318" y="68"/>
                </a:lnTo>
                <a:lnTo>
                  <a:pt x="324" y="86"/>
                </a:lnTo>
                <a:lnTo>
                  <a:pt x="328" y="102"/>
                </a:lnTo>
                <a:lnTo>
                  <a:pt x="336" y="102"/>
                </a:lnTo>
                <a:lnTo>
                  <a:pt x="342" y="100"/>
                </a:lnTo>
                <a:lnTo>
                  <a:pt x="356" y="98"/>
                </a:lnTo>
                <a:lnTo>
                  <a:pt x="356" y="102"/>
                </a:lnTo>
                <a:lnTo>
                  <a:pt x="356" y="108"/>
                </a:lnTo>
                <a:lnTo>
                  <a:pt x="346" y="110"/>
                </a:lnTo>
                <a:lnTo>
                  <a:pt x="342" y="110"/>
                </a:lnTo>
                <a:lnTo>
                  <a:pt x="338" y="114"/>
                </a:lnTo>
                <a:lnTo>
                  <a:pt x="342" y="126"/>
                </a:lnTo>
                <a:lnTo>
                  <a:pt x="344" y="138"/>
                </a:lnTo>
                <a:lnTo>
                  <a:pt x="348" y="142"/>
                </a:lnTo>
                <a:lnTo>
                  <a:pt x="350" y="144"/>
                </a:lnTo>
                <a:lnTo>
                  <a:pt x="356" y="148"/>
                </a:lnTo>
                <a:lnTo>
                  <a:pt x="364" y="148"/>
                </a:lnTo>
                <a:lnTo>
                  <a:pt x="364" y="152"/>
                </a:lnTo>
                <a:lnTo>
                  <a:pt x="362" y="154"/>
                </a:lnTo>
                <a:lnTo>
                  <a:pt x="358" y="158"/>
                </a:lnTo>
                <a:lnTo>
                  <a:pt x="354" y="160"/>
                </a:lnTo>
                <a:lnTo>
                  <a:pt x="350" y="164"/>
                </a:lnTo>
                <a:lnTo>
                  <a:pt x="356" y="166"/>
                </a:lnTo>
                <a:lnTo>
                  <a:pt x="364" y="166"/>
                </a:lnTo>
                <a:lnTo>
                  <a:pt x="370" y="168"/>
                </a:lnTo>
                <a:lnTo>
                  <a:pt x="372" y="172"/>
                </a:lnTo>
                <a:lnTo>
                  <a:pt x="372" y="174"/>
                </a:lnTo>
                <a:lnTo>
                  <a:pt x="370" y="176"/>
                </a:lnTo>
                <a:lnTo>
                  <a:pt x="366" y="178"/>
                </a:lnTo>
                <a:lnTo>
                  <a:pt x="358" y="178"/>
                </a:lnTo>
                <a:lnTo>
                  <a:pt x="354" y="178"/>
                </a:lnTo>
                <a:lnTo>
                  <a:pt x="352" y="180"/>
                </a:lnTo>
                <a:lnTo>
                  <a:pt x="352" y="182"/>
                </a:lnTo>
                <a:lnTo>
                  <a:pt x="366" y="186"/>
                </a:lnTo>
                <a:lnTo>
                  <a:pt x="376" y="190"/>
                </a:lnTo>
                <a:lnTo>
                  <a:pt x="364" y="194"/>
                </a:lnTo>
                <a:lnTo>
                  <a:pt x="354" y="196"/>
                </a:lnTo>
                <a:lnTo>
                  <a:pt x="350" y="200"/>
                </a:lnTo>
                <a:lnTo>
                  <a:pt x="348" y="204"/>
                </a:lnTo>
                <a:lnTo>
                  <a:pt x="346" y="210"/>
                </a:lnTo>
                <a:lnTo>
                  <a:pt x="348" y="220"/>
                </a:lnTo>
                <a:lnTo>
                  <a:pt x="352" y="222"/>
                </a:lnTo>
                <a:lnTo>
                  <a:pt x="356" y="222"/>
                </a:lnTo>
                <a:lnTo>
                  <a:pt x="356" y="230"/>
                </a:lnTo>
                <a:lnTo>
                  <a:pt x="358" y="234"/>
                </a:lnTo>
                <a:lnTo>
                  <a:pt x="360" y="240"/>
                </a:lnTo>
                <a:lnTo>
                  <a:pt x="358" y="246"/>
                </a:lnTo>
                <a:lnTo>
                  <a:pt x="354" y="244"/>
                </a:lnTo>
                <a:lnTo>
                  <a:pt x="352" y="242"/>
                </a:lnTo>
                <a:lnTo>
                  <a:pt x="348" y="240"/>
                </a:lnTo>
                <a:lnTo>
                  <a:pt x="342" y="238"/>
                </a:lnTo>
                <a:lnTo>
                  <a:pt x="340" y="240"/>
                </a:lnTo>
                <a:lnTo>
                  <a:pt x="338" y="242"/>
                </a:lnTo>
                <a:lnTo>
                  <a:pt x="338" y="246"/>
                </a:lnTo>
                <a:lnTo>
                  <a:pt x="340" y="248"/>
                </a:lnTo>
                <a:lnTo>
                  <a:pt x="342" y="250"/>
                </a:lnTo>
                <a:lnTo>
                  <a:pt x="342" y="254"/>
                </a:lnTo>
                <a:lnTo>
                  <a:pt x="334" y="264"/>
                </a:lnTo>
                <a:lnTo>
                  <a:pt x="336" y="270"/>
                </a:lnTo>
                <a:lnTo>
                  <a:pt x="342" y="274"/>
                </a:lnTo>
                <a:lnTo>
                  <a:pt x="348" y="278"/>
                </a:lnTo>
                <a:lnTo>
                  <a:pt x="352" y="282"/>
                </a:lnTo>
                <a:lnTo>
                  <a:pt x="346" y="282"/>
                </a:lnTo>
                <a:lnTo>
                  <a:pt x="338" y="280"/>
                </a:lnTo>
                <a:lnTo>
                  <a:pt x="326" y="272"/>
                </a:lnTo>
                <a:lnTo>
                  <a:pt x="320" y="276"/>
                </a:lnTo>
                <a:lnTo>
                  <a:pt x="316" y="282"/>
                </a:lnTo>
                <a:lnTo>
                  <a:pt x="320" y="292"/>
                </a:lnTo>
                <a:lnTo>
                  <a:pt x="320" y="296"/>
                </a:lnTo>
                <a:lnTo>
                  <a:pt x="318" y="300"/>
                </a:lnTo>
                <a:lnTo>
                  <a:pt x="314" y="300"/>
                </a:lnTo>
                <a:lnTo>
                  <a:pt x="310" y="298"/>
                </a:lnTo>
                <a:lnTo>
                  <a:pt x="308" y="296"/>
                </a:lnTo>
                <a:lnTo>
                  <a:pt x="304" y="296"/>
                </a:lnTo>
                <a:lnTo>
                  <a:pt x="300" y="296"/>
                </a:lnTo>
                <a:lnTo>
                  <a:pt x="296" y="300"/>
                </a:lnTo>
                <a:lnTo>
                  <a:pt x="290" y="306"/>
                </a:lnTo>
                <a:lnTo>
                  <a:pt x="292" y="312"/>
                </a:lnTo>
                <a:lnTo>
                  <a:pt x="298" y="318"/>
                </a:lnTo>
                <a:lnTo>
                  <a:pt x="300" y="324"/>
                </a:lnTo>
                <a:lnTo>
                  <a:pt x="300" y="328"/>
                </a:lnTo>
                <a:lnTo>
                  <a:pt x="298" y="330"/>
                </a:lnTo>
                <a:lnTo>
                  <a:pt x="292" y="328"/>
                </a:lnTo>
                <a:lnTo>
                  <a:pt x="288" y="324"/>
                </a:lnTo>
                <a:lnTo>
                  <a:pt x="286" y="320"/>
                </a:lnTo>
                <a:lnTo>
                  <a:pt x="282" y="318"/>
                </a:lnTo>
                <a:lnTo>
                  <a:pt x="274" y="318"/>
                </a:lnTo>
                <a:lnTo>
                  <a:pt x="270" y="322"/>
                </a:lnTo>
                <a:lnTo>
                  <a:pt x="268" y="326"/>
                </a:lnTo>
                <a:lnTo>
                  <a:pt x="266" y="332"/>
                </a:lnTo>
                <a:lnTo>
                  <a:pt x="268" y="338"/>
                </a:lnTo>
                <a:lnTo>
                  <a:pt x="270" y="344"/>
                </a:lnTo>
                <a:lnTo>
                  <a:pt x="272" y="348"/>
                </a:lnTo>
                <a:lnTo>
                  <a:pt x="276" y="352"/>
                </a:lnTo>
                <a:lnTo>
                  <a:pt x="276" y="356"/>
                </a:lnTo>
                <a:lnTo>
                  <a:pt x="274" y="360"/>
                </a:lnTo>
                <a:lnTo>
                  <a:pt x="270" y="360"/>
                </a:lnTo>
                <a:lnTo>
                  <a:pt x="268" y="358"/>
                </a:lnTo>
                <a:lnTo>
                  <a:pt x="264" y="354"/>
                </a:lnTo>
                <a:lnTo>
                  <a:pt x="262" y="340"/>
                </a:lnTo>
                <a:lnTo>
                  <a:pt x="260" y="336"/>
                </a:lnTo>
                <a:lnTo>
                  <a:pt x="256" y="334"/>
                </a:lnTo>
                <a:lnTo>
                  <a:pt x="252" y="332"/>
                </a:lnTo>
                <a:lnTo>
                  <a:pt x="248" y="332"/>
                </a:lnTo>
                <a:lnTo>
                  <a:pt x="238" y="334"/>
                </a:lnTo>
                <a:lnTo>
                  <a:pt x="232" y="340"/>
                </a:lnTo>
                <a:lnTo>
                  <a:pt x="234" y="348"/>
                </a:lnTo>
                <a:lnTo>
                  <a:pt x="234" y="356"/>
                </a:lnTo>
                <a:lnTo>
                  <a:pt x="228" y="352"/>
                </a:lnTo>
                <a:lnTo>
                  <a:pt x="220" y="350"/>
                </a:lnTo>
                <a:lnTo>
                  <a:pt x="212" y="350"/>
                </a:lnTo>
                <a:lnTo>
                  <a:pt x="204" y="352"/>
                </a:lnTo>
                <a:lnTo>
                  <a:pt x="202" y="346"/>
                </a:lnTo>
                <a:lnTo>
                  <a:pt x="200" y="342"/>
                </a:lnTo>
                <a:lnTo>
                  <a:pt x="194" y="342"/>
                </a:lnTo>
                <a:lnTo>
                  <a:pt x="190" y="342"/>
                </a:lnTo>
                <a:lnTo>
                  <a:pt x="186" y="344"/>
                </a:lnTo>
                <a:lnTo>
                  <a:pt x="184" y="346"/>
                </a:lnTo>
                <a:lnTo>
                  <a:pt x="178" y="362"/>
                </a:lnTo>
                <a:lnTo>
                  <a:pt x="174" y="360"/>
                </a:lnTo>
                <a:lnTo>
                  <a:pt x="172" y="360"/>
                </a:lnTo>
                <a:lnTo>
                  <a:pt x="170" y="356"/>
                </a:lnTo>
                <a:lnTo>
                  <a:pt x="168" y="352"/>
                </a:lnTo>
                <a:lnTo>
                  <a:pt x="166" y="350"/>
                </a:lnTo>
                <a:lnTo>
                  <a:pt x="162" y="352"/>
                </a:lnTo>
                <a:lnTo>
                  <a:pt x="162" y="348"/>
                </a:lnTo>
                <a:lnTo>
                  <a:pt x="164" y="348"/>
                </a:lnTo>
                <a:lnTo>
                  <a:pt x="164" y="346"/>
                </a:lnTo>
                <a:lnTo>
                  <a:pt x="164" y="344"/>
                </a:lnTo>
                <a:lnTo>
                  <a:pt x="164" y="340"/>
                </a:lnTo>
                <a:lnTo>
                  <a:pt x="160" y="340"/>
                </a:lnTo>
                <a:lnTo>
                  <a:pt x="158" y="340"/>
                </a:lnTo>
                <a:lnTo>
                  <a:pt x="154" y="338"/>
                </a:lnTo>
                <a:lnTo>
                  <a:pt x="152" y="340"/>
                </a:lnTo>
                <a:lnTo>
                  <a:pt x="150" y="344"/>
                </a:lnTo>
                <a:lnTo>
                  <a:pt x="150" y="350"/>
                </a:lnTo>
                <a:lnTo>
                  <a:pt x="148" y="356"/>
                </a:lnTo>
                <a:lnTo>
                  <a:pt x="148" y="358"/>
                </a:lnTo>
                <a:lnTo>
                  <a:pt x="146" y="360"/>
                </a:lnTo>
                <a:lnTo>
                  <a:pt x="142" y="356"/>
                </a:lnTo>
                <a:lnTo>
                  <a:pt x="142" y="352"/>
                </a:lnTo>
                <a:lnTo>
                  <a:pt x="140" y="344"/>
                </a:lnTo>
                <a:lnTo>
                  <a:pt x="140" y="338"/>
                </a:lnTo>
                <a:lnTo>
                  <a:pt x="138" y="336"/>
                </a:lnTo>
                <a:lnTo>
                  <a:pt x="134" y="332"/>
                </a:lnTo>
                <a:lnTo>
                  <a:pt x="130" y="332"/>
                </a:lnTo>
                <a:lnTo>
                  <a:pt x="124" y="340"/>
                </a:lnTo>
                <a:lnTo>
                  <a:pt x="122" y="344"/>
                </a:lnTo>
                <a:lnTo>
                  <a:pt x="120" y="348"/>
                </a:lnTo>
                <a:lnTo>
                  <a:pt x="118" y="346"/>
                </a:lnTo>
                <a:lnTo>
                  <a:pt x="116" y="344"/>
                </a:lnTo>
                <a:lnTo>
                  <a:pt x="116" y="338"/>
                </a:lnTo>
                <a:lnTo>
                  <a:pt x="116" y="332"/>
                </a:lnTo>
                <a:lnTo>
                  <a:pt x="116" y="328"/>
                </a:lnTo>
                <a:lnTo>
                  <a:pt x="112" y="324"/>
                </a:lnTo>
                <a:lnTo>
                  <a:pt x="108" y="324"/>
                </a:lnTo>
                <a:lnTo>
                  <a:pt x="106" y="324"/>
                </a:lnTo>
                <a:lnTo>
                  <a:pt x="104" y="328"/>
                </a:lnTo>
                <a:lnTo>
                  <a:pt x="96" y="344"/>
                </a:lnTo>
                <a:lnTo>
                  <a:pt x="92" y="342"/>
                </a:lnTo>
                <a:lnTo>
                  <a:pt x="90" y="336"/>
                </a:lnTo>
                <a:lnTo>
                  <a:pt x="94" y="328"/>
                </a:lnTo>
                <a:lnTo>
                  <a:pt x="82" y="310"/>
                </a:lnTo>
                <a:lnTo>
                  <a:pt x="72" y="294"/>
                </a:lnTo>
                <a:lnTo>
                  <a:pt x="66" y="296"/>
                </a:lnTo>
                <a:lnTo>
                  <a:pt x="62" y="300"/>
                </a:lnTo>
                <a:lnTo>
                  <a:pt x="58" y="304"/>
                </a:lnTo>
                <a:lnTo>
                  <a:pt x="54" y="306"/>
                </a:lnTo>
                <a:lnTo>
                  <a:pt x="50" y="302"/>
                </a:lnTo>
                <a:lnTo>
                  <a:pt x="48" y="296"/>
                </a:lnTo>
                <a:lnTo>
                  <a:pt x="54" y="294"/>
                </a:lnTo>
                <a:lnTo>
                  <a:pt x="56" y="292"/>
                </a:lnTo>
                <a:lnTo>
                  <a:pt x="58" y="286"/>
                </a:lnTo>
                <a:lnTo>
                  <a:pt x="60" y="280"/>
                </a:lnTo>
                <a:lnTo>
                  <a:pt x="56" y="270"/>
                </a:lnTo>
                <a:lnTo>
                  <a:pt x="52" y="264"/>
                </a:lnTo>
                <a:lnTo>
                  <a:pt x="48" y="262"/>
                </a:lnTo>
                <a:lnTo>
                  <a:pt x="44" y="262"/>
                </a:lnTo>
                <a:lnTo>
                  <a:pt x="40" y="264"/>
                </a:lnTo>
                <a:lnTo>
                  <a:pt x="34" y="270"/>
                </a:lnTo>
                <a:lnTo>
                  <a:pt x="36" y="272"/>
                </a:lnTo>
                <a:lnTo>
                  <a:pt x="40" y="272"/>
                </a:lnTo>
                <a:lnTo>
                  <a:pt x="26" y="274"/>
                </a:lnTo>
                <a:lnTo>
                  <a:pt x="14" y="272"/>
                </a:lnTo>
                <a:lnTo>
                  <a:pt x="16" y="268"/>
                </a:lnTo>
                <a:lnTo>
                  <a:pt x="22" y="262"/>
                </a:lnTo>
                <a:lnTo>
                  <a:pt x="36" y="254"/>
                </a:lnTo>
                <a:lnTo>
                  <a:pt x="36" y="244"/>
                </a:lnTo>
                <a:lnTo>
                  <a:pt x="36" y="232"/>
                </a:lnTo>
                <a:lnTo>
                  <a:pt x="34" y="230"/>
                </a:lnTo>
                <a:lnTo>
                  <a:pt x="32" y="230"/>
                </a:lnTo>
                <a:lnTo>
                  <a:pt x="30" y="230"/>
                </a:lnTo>
                <a:lnTo>
                  <a:pt x="30" y="228"/>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nchorCtr="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600" b="1">
                <a:solidFill>
                  <a:srgbClr val="FFFFFF"/>
                </a:solidFill>
                <a:latin typeface="Tahoma" panose="020B0604030504040204" pitchFamily="34" charset="0"/>
                <a:ea typeface="微软雅黑" panose="020B0503020204020204" pitchFamily="34" charset="-122"/>
                <a:sym typeface="Tahoma" panose="020B0604030504040204" pitchFamily="34" charset="0"/>
              </a:rPr>
              <a:t>2</a:t>
            </a:r>
            <a:endParaRPr lang="zh-CN" altLang="en-US" sz="3600" b="1">
              <a:solidFill>
                <a:srgbClr val="FFFFFF"/>
              </a:solidFill>
              <a:latin typeface="Tahoma" panose="020B0604030504040204" pitchFamily="34" charset="0"/>
              <a:ea typeface="微软雅黑" panose="020B0503020204020204" pitchFamily="34" charset="-122"/>
              <a:sym typeface="Tahoma" panose="020B0604030504040204" pitchFamily="34" charset="0"/>
            </a:endParaRPr>
          </a:p>
        </p:txBody>
      </p:sp>
      <p:sp>
        <p:nvSpPr>
          <p:cNvPr id="7" name="MH_Other_5"/>
          <p:cNvSpPr>
            <a:spLocks noChangeArrowheads="1"/>
          </p:cNvSpPr>
          <p:nvPr>
            <p:custDataLst>
              <p:tags r:id="rId3"/>
            </p:custDataLst>
          </p:nvPr>
        </p:nvSpPr>
        <p:spPr bwMode="auto">
          <a:xfrm>
            <a:off x="3721679" y="4072913"/>
            <a:ext cx="755650" cy="727075"/>
          </a:xfrm>
          <a:custGeom>
            <a:avLst/>
            <a:gdLst>
              <a:gd name="T0" fmla="*/ 2147483646 w 376"/>
              <a:gd name="T1" fmla="*/ 2147483646 h 362"/>
              <a:gd name="T2" fmla="*/ 2147483646 w 376"/>
              <a:gd name="T3" fmla="*/ 2147483646 h 362"/>
              <a:gd name="T4" fmla="*/ 2147483646 w 376"/>
              <a:gd name="T5" fmla="*/ 2147483646 h 362"/>
              <a:gd name="T6" fmla="*/ 2147483646 w 376"/>
              <a:gd name="T7" fmla="*/ 2147483646 h 362"/>
              <a:gd name="T8" fmla="*/ 2147483646 w 376"/>
              <a:gd name="T9" fmla="*/ 2147483646 h 362"/>
              <a:gd name="T10" fmla="*/ 2147483646 w 376"/>
              <a:gd name="T11" fmla="*/ 2147483646 h 362"/>
              <a:gd name="T12" fmla="*/ 2147483646 w 376"/>
              <a:gd name="T13" fmla="*/ 2147483646 h 362"/>
              <a:gd name="T14" fmla="*/ 2147483646 w 376"/>
              <a:gd name="T15" fmla="*/ 2147483646 h 362"/>
              <a:gd name="T16" fmla="*/ 2147483646 w 376"/>
              <a:gd name="T17" fmla="*/ 2147483646 h 362"/>
              <a:gd name="T18" fmla="*/ 2147483646 w 376"/>
              <a:gd name="T19" fmla="*/ 2147483646 h 362"/>
              <a:gd name="T20" fmla="*/ 2147483646 w 376"/>
              <a:gd name="T21" fmla="*/ 2147483646 h 362"/>
              <a:gd name="T22" fmla="*/ 2147483646 w 376"/>
              <a:gd name="T23" fmla="*/ 2147483646 h 362"/>
              <a:gd name="T24" fmla="*/ 2147483646 w 376"/>
              <a:gd name="T25" fmla="*/ 2147483646 h 362"/>
              <a:gd name="T26" fmla="*/ 2147483646 w 376"/>
              <a:gd name="T27" fmla="*/ 2147483646 h 362"/>
              <a:gd name="T28" fmla="*/ 2147483646 w 376"/>
              <a:gd name="T29" fmla="*/ 2147483646 h 362"/>
              <a:gd name="T30" fmla="*/ 2147483646 w 376"/>
              <a:gd name="T31" fmla="*/ 2147483646 h 362"/>
              <a:gd name="T32" fmla="*/ 2147483646 w 376"/>
              <a:gd name="T33" fmla="*/ 2147483646 h 362"/>
              <a:gd name="T34" fmla="*/ 2147483646 w 376"/>
              <a:gd name="T35" fmla="*/ 2147483646 h 362"/>
              <a:gd name="T36" fmla="*/ 2147483646 w 376"/>
              <a:gd name="T37" fmla="*/ 2147483646 h 362"/>
              <a:gd name="T38" fmla="*/ 2147483646 w 376"/>
              <a:gd name="T39" fmla="*/ 2147483646 h 362"/>
              <a:gd name="T40" fmla="*/ 2147483646 w 376"/>
              <a:gd name="T41" fmla="*/ 2147483646 h 362"/>
              <a:gd name="T42" fmla="*/ 2147483646 w 376"/>
              <a:gd name="T43" fmla="*/ 2147483646 h 362"/>
              <a:gd name="T44" fmla="*/ 2147483646 w 376"/>
              <a:gd name="T45" fmla="*/ 2147483646 h 362"/>
              <a:gd name="T46" fmla="*/ 2147483646 w 376"/>
              <a:gd name="T47" fmla="*/ 2147483646 h 362"/>
              <a:gd name="T48" fmla="*/ 2147483646 w 376"/>
              <a:gd name="T49" fmla="*/ 2147483646 h 362"/>
              <a:gd name="T50" fmla="*/ 2147483646 w 376"/>
              <a:gd name="T51" fmla="*/ 2147483646 h 362"/>
              <a:gd name="T52" fmla="*/ 2147483646 w 376"/>
              <a:gd name="T53" fmla="*/ 2147483646 h 362"/>
              <a:gd name="T54" fmla="*/ 2147483646 w 376"/>
              <a:gd name="T55" fmla="*/ 2147483646 h 362"/>
              <a:gd name="T56" fmla="*/ 2147483646 w 376"/>
              <a:gd name="T57" fmla="*/ 2147483646 h 362"/>
              <a:gd name="T58" fmla="*/ 2147483646 w 376"/>
              <a:gd name="T59" fmla="*/ 2147483646 h 362"/>
              <a:gd name="T60" fmla="*/ 2147483646 w 376"/>
              <a:gd name="T61" fmla="*/ 2147483646 h 362"/>
              <a:gd name="T62" fmla="*/ 2147483646 w 376"/>
              <a:gd name="T63" fmla="*/ 2147483646 h 362"/>
              <a:gd name="T64" fmla="*/ 2147483646 w 376"/>
              <a:gd name="T65" fmla="*/ 2147483646 h 362"/>
              <a:gd name="T66" fmla="*/ 2147483646 w 376"/>
              <a:gd name="T67" fmla="*/ 2147483646 h 362"/>
              <a:gd name="T68" fmla="*/ 2147483646 w 376"/>
              <a:gd name="T69" fmla="*/ 2147483646 h 362"/>
              <a:gd name="T70" fmla="*/ 2147483646 w 376"/>
              <a:gd name="T71" fmla="*/ 2147483646 h 362"/>
              <a:gd name="T72" fmla="*/ 2147483646 w 376"/>
              <a:gd name="T73" fmla="*/ 2147483646 h 362"/>
              <a:gd name="T74" fmla="*/ 2147483646 w 376"/>
              <a:gd name="T75" fmla="*/ 2147483646 h 362"/>
              <a:gd name="T76" fmla="*/ 2147483646 w 376"/>
              <a:gd name="T77" fmla="*/ 2147483646 h 362"/>
              <a:gd name="T78" fmla="*/ 2147483646 w 376"/>
              <a:gd name="T79" fmla="*/ 2147483646 h 362"/>
              <a:gd name="T80" fmla="*/ 2147483646 w 376"/>
              <a:gd name="T81" fmla="*/ 2147483646 h 362"/>
              <a:gd name="T82" fmla="*/ 2147483646 w 376"/>
              <a:gd name="T83" fmla="*/ 2147483646 h 362"/>
              <a:gd name="T84" fmla="*/ 2147483646 w 376"/>
              <a:gd name="T85" fmla="*/ 2147483646 h 362"/>
              <a:gd name="T86" fmla="*/ 2147483646 w 376"/>
              <a:gd name="T87" fmla="*/ 2147483646 h 362"/>
              <a:gd name="T88" fmla="*/ 2147483646 w 376"/>
              <a:gd name="T89" fmla="*/ 2147483646 h 362"/>
              <a:gd name="T90" fmla="*/ 2147483646 w 376"/>
              <a:gd name="T91" fmla="*/ 2147483646 h 362"/>
              <a:gd name="T92" fmla="*/ 2147483646 w 376"/>
              <a:gd name="T93" fmla="*/ 2147483646 h 362"/>
              <a:gd name="T94" fmla="*/ 2147483646 w 376"/>
              <a:gd name="T95" fmla="*/ 2147483646 h 362"/>
              <a:gd name="T96" fmla="*/ 2147483646 w 376"/>
              <a:gd name="T97" fmla="*/ 2147483646 h 362"/>
              <a:gd name="T98" fmla="*/ 2147483646 w 376"/>
              <a:gd name="T99" fmla="*/ 2147483646 h 362"/>
              <a:gd name="T100" fmla="*/ 2147483646 w 376"/>
              <a:gd name="T101" fmla="*/ 2147483646 h 362"/>
              <a:gd name="T102" fmla="*/ 2147483646 w 376"/>
              <a:gd name="T103" fmla="*/ 2147483646 h 362"/>
              <a:gd name="T104" fmla="*/ 2147483646 w 376"/>
              <a:gd name="T105" fmla="*/ 2147483646 h 362"/>
              <a:gd name="T106" fmla="*/ 2147483646 w 376"/>
              <a:gd name="T107" fmla="*/ 2147483646 h 362"/>
              <a:gd name="T108" fmla="*/ 2147483646 w 376"/>
              <a:gd name="T109" fmla="*/ 2147483646 h 362"/>
              <a:gd name="T110" fmla="*/ 2147483646 w 376"/>
              <a:gd name="T111" fmla="*/ 2147483646 h 362"/>
              <a:gd name="T112" fmla="*/ 2147483646 w 376"/>
              <a:gd name="T113" fmla="*/ 2147483646 h 362"/>
              <a:gd name="T114" fmla="*/ 2147483646 w 376"/>
              <a:gd name="T115" fmla="*/ 2147483646 h 362"/>
              <a:gd name="T116" fmla="*/ 2147483646 w 376"/>
              <a:gd name="T117" fmla="*/ 2147483646 h 362"/>
              <a:gd name="T118" fmla="*/ 2147483646 w 376"/>
              <a:gd name="T119" fmla="*/ 2147483646 h 36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76"/>
              <a:gd name="T181" fmla="*/ 0 h 362"/>
              <a:gd name="T182" fmla="*/ 376 w 376"/>
              <a:gd name="T183" fmla="*/ 362 h 362"/>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76" h="362">
                <a:moveTo>
                  <a:pt x="30" y="228"/>
                </a:moveTo>
                <a:lnTo>
                  <a:pt x="30" y="228"/>
                </a:lnTo>
                <a:lnTo>
                  <a:pt x="24" y="230"/>
                </a:lnTo>
                <a:lnTo>
                  <a:pt x="20" y="232"/>
                </a:lnTo>
                <a:lnTo>
                  <a:pt x="18" y="234"/>
                </a:lnTo>
                <a:lnTo>
                  <a:pt x="12" y="236"/>
                </a:lnTo>
                <a:lnTo>
                  <a:pt x="10" y="232"/>
                </a:lnTo>
                <a:lnTo>
                  <a:pt x="12" y="230"/>
                </a:lnTo>
                <a:lnTo>
                  <a:pt x="16" y="226"/>
                </a:lnTo>
                <a:lnTo>
                  <a:pt x="28" y="220"/>
                </a:lnTo>
                <a:lnTo>
                  <a:pt x="28" y="212"/>
                </a:lnTo>
                <a:lnTo>
                  <a:pt x="28" y="206"/>
                </a:lnTo>
                <a:lnTo>
                  <a:pt x="28" y="198"/>
                </a:lnTo>
                <a:lnTo>
                  <a:pt x="30" y="192"/>
                </a:lnTo>
                <a:lnTo>
                  <a:pt x="28" y="190"/>
                </a:lnTo>
                <a:lnTo>
                  <a:pt x="26" y="188"/>
                </a:lnTo>
                <a:lnTo>
                  <a:pt x="18" y="186"/>
                </a:lnTo>
                <a:lnTo>
                  <a:pt x="8" y="186"/>
                </a:lnTo>
                <a:lnTo>
                  <a:pt x="0" y="184"/>
                </a:lnTo>
                <a:lnTo>
                  <a:pt x="10" y="178"/>
                </a:lnTo>
                <a:lnTo>
                  <a:pt x="18" y="172"/>
                </a:lnTo>
                <a:lnTo>
                  <a:pt x="26" y="168"/>
                </a:lnTo>
                <a:lnTo>
                  <a:pt x="30" y="164"/>
                </a:lnTo>
                <a:lnTo>
                  <a:pt x="32" y="158"/>
                </a:lnTo>
                <a:lnTo>
                  <a:pt x="32" y="154"/>
                </a:lnTo>
                <a:lnTo>
                  <a:pt x="30" y="148"/>
                </a:lnTo>
                <a:lnTo>
                  <a:pt x="28" y="146"/>
                </a:lnTo>
                <a:lnTo>
                  <a:pt x="24" y="142"/>
                </a:lnTo>
                <a:lnTo>
                  <a:pt x="14" y="138"/>
                </a:lnTo>
                <a:lnTo>
                  <a:pt x="2" y="132"/>
                </a:lnTo>
                <a:lnTo>
                  <a:pt x="10" y="132"/>
                </a:lnTo>
                <a:lnTo>
                  <a:pt x="18" y="132"/>
                </a:lnTo>
                <a:lnTo>
                  <a:pt x="30" y="136"/>
                </a:lnTo>
                <a:lnTo>
                  <a:pt x="36" y="120"/>
                </a:lnTo>
                <a:lnTo>
                  <a:pt x="38" y="112"/>
                </a:lnTo>
                <a:lnTo>
                  <a:pt x="40" y="100"/>
                </a:lnTo>
                <a:lnTo>
                  <a:pt x="36" y="98"/>
                </a:lnTo>
                <a:lnTo>
                  <a:pt x="32" y="96"/>
                </a:lnTo>
                <a:lnTo>
                  <a:pt x="28" y="92"/>
                </a:lnTo>
                <a:lnTo>
                  <a:pt x="28" y="88"/>
                </a:lnTo>
                <a:lnTo>
                  <a:pt x="34" y="88"/>
                </a:lnTo>
                <a:lnTo>
                  <a:pt x="38" y="92"/>
                </a:lnTo>
                <a:lnTo>
                  <a:pt x="40" y="96"/>
                </a:lnTo>
                <a:lnTo>
                  <a:pt x="46" y="98"/>
                </a:lnTo>
                <a:lnTo>
                  <a:pt x="48" y="96"/>
                </a:lnTo>
                <a:lnTo>
                  <a:pt x="48" y="94"/>
                </a:lnTo>
                <a:lnTo>
                  <a:pt x="50" y="90"/>
                </a:lnTo>
                <a:lnTo>
                  <a:pt x="44" y="82"/>
                </a:lnTo>
                <a:lnTo>
                  <a:pt x="44" y="78"/>
                </a:lnTo>
                <a:lnTo>
                  <a:pt x="48" y="74"/>
                </a:lnTo>
                <a:lnTo>
                  <a:pt x="50" y="74"/>
                </a:lnTo>
                <a:lnTo>
                  <a:pt x="54" y="76"/>
                </a:lnTo>
                <a:lnTo>
                  <a:pt x="56" y="78"/>
                </a:lnTo>
                <a:lnTo>
                  <a:pt x="60" y="78"/>
                </a:lnTo>
                <a:lnTo>
                  <a:pt x="70" y="70"/>
                </a:lnTo>
                <a:lnTo>
                  <a:pt x="72" y="66"/>
                </a:lnTo>
                <a:lnTo>
                  <a:pt x="74" y="62"/>
                </a:lnTo>
                <a:lnTo>
                  <a:pt x="74" y="58"/>
                </a:lnTo>
                <a:lnTo>
                  <a:pt x="72" y="54"/>
                </a:lnTo>
                <a:lnTo>
                  <a:pt x="68" y="48"/>
                </a:lnTo>
                <a:lnTo>
                  <a:pt x="64" y="44"/>
                </a:lnTo>
                <a:lnTo>
                  <a:pt x="62" y="40"/>
                </a:lnTo>
                <a:lnTo>
                  <a:pt x="62" y="36"/>
                </a:lnTo>
                <a:lnTo>
                  <a:pt x="68" y="40"/>
                </a:lnTo>
                <a:lnTo>
                  <a:pt x="72" y="44"/>
                </a:lnTo>
                <a:lnTo>
                  <a:pt x="76" y="48"/>
                </a:lnTo>
                <a:lnTo>
                  <a:pt x="82" y="50"/>
                </a:lnTo>
                <a:lnTo>
                  <a:pt x="104" y="40"/>
                </a:lnTo>
                <a:lnTo>
                  <a:pt x="104" y="30"/>
                </a:lnTo>
                <a:lnTo>
                  <a:pt x="106" y="26"/>
                </a:lnTo>
                <a:lnTo>
                  <a:pt x="108" y="24"/>
                </a:lnTo>
                <a:lnTo>
                  <a:pt x="114" y="22"/>
                </a:lnTo>
                <a:lnTo>
                  <a:pt x="122" y="20"/>
                </a:lnTo>
                <a:lnTo>
                  <a:pt x="124" y="24"/>
                </a:lnTo>
                <a:lnTo>
                  <a:pt x="126" y="26"/>
                </a:lnTo>
                <a:lnTo>
                  <a:pt x="128" y="26"/>
                </a:lnTo>
                <a:lnTo>
                  <a:pt x="134" y="26"/>
                </a:lnTo>
                <a:lnTo>
                  <a:pt x="140" y="24"/>
                </a:lnTo>
                <a:lnTo>
                  <a:pt x="144" y="22"/>
                </a:lnTo>
                <a:lnTo>
                  <a:pt x="146" y="18"/>
                </a:lnTo>
                <a:lnTo>
                  <a:pt x="152" y="10"/>
                </a:lnTo>
                <a:lnTo>
                  <a:pt x="156" y="0"/>
                </a:lnTo>
                <a:lnTo>
                  <a:pt x="162" y="2"/>
                </a:lnTo>
                <a:lnTo>
                  <a:pt x="166" y="6"/>
                </a:lnTo>
                <a:lnTo>
                  <a:pt x="170" y="12"/>
                </a:lnTo>
                <a:lnTo>
                  <a:pt x="172" y="18"/>
                </a:lnTo>
                <a:lnTo>
                  <a:pt x="182" y="16"/>
                </a:lnTo>
                <a:lnTo>
                  <a:pt x="188" y="14"/>
                </a:lnTo>
                <a:lnTo>
                  <a:pt x="194" y="10"/>
                </a:lnTo>
                <a:lnTo>
                  <a:pt x="200" y="4"/>
                </a:lnTo>
                <a:lnTo>
                  <a:pt x="204" y="6"/>
                </a:lnTo>
                <a:lnTo>
                  <a:pt x="208" y="10"/>
                </a:lnTo>
                <a:lnTo>
                  <a:pt x="212" y="14"/>
                </a:lnTo>
                <a:lnTo>
                  <a:pt x="216" y="18"/>
                </a:lnTo>
                <a:lnTo>
                  <a:pt x="220" y="18"/>
                </a:lnTo>
                <a:lnTo>
                  <a:pt x="222" y="16"/>
                </a:lnTo>
                <a:lnTo>
                  <a:pt x="224" y="12"/>
                </a:lnTo>
                <a:lnTo>
                  <a:pt x="226" y="8"/>
                </a:lnTo>
                <a:lnTo>
                  <a:pt x="228" y="6"/>
                </a:lnTo>
                <a:lnTo>
                  <a:pt x="232" y="6"/>
                </a:lnTo>
                <a:lnTo>
                  <a:pt x="234" y="10"/>
                </a:lnTo>
                <a:lnTo>
                  <a:pt x="234" y="12"/>
                </a:lnTo>
                <a:lnTo>
                  <a:pt x="232" y="16"/>
                </a:lnTo>
                <a:lnTo>
                  <a:pt x="232" y="20"/>
                </a:lnTo>
                <a:lnTo>
                  <a:pt x="236" y="24"/>
                </a:lnTo>
                <a:lnTo>
                  <a:pt x="240" y="24"/>
                </a:lnTo>
                <a:lnTo>
                  <a:pt x="248" y="22"/>
                </a:lnTo>
                <a:lnTo>
                  <a:pt x="254" y="18"/>
                </a:lnTo>
                <a:lnTo>
                  <a:pt x="260" y="14"/>
                </a:lnTo>
                <a:lnTo>
                  <a:pt x="262" y="16"/>
                </a:lnTo>
                <a:lnTo>
                  <a:pt x="262" y="20"/>
                </a:lnTo>
                <a:lnTo>
                  <a:pt x="260" y="26"/>
                </a:lnTo>
                <a:lnTo>
                  <a:pt x="260" y="30"/>
                </a:lnTo>
                <a:lnTo>
                  <a:pt x="262" y="32"/>
                </a:lnTo>
                <a:lnTo>
                  <a:pt x="264" y="34"/>
                </a:lnTo>
                <a:lnTo>
                  <a:pt x="268" y="34"/>
                </a:lnTo>
                <a:lnTo>
                  <a:pt x="274" y="32"/>
                </a:lnTo>
                <a:lnTo>
                  <a:pt x="276" y="28"/>
                </a:lnTo>
                <a:lnTo>
                  <a:pt x="280" y="24"/>
                </a:lnTo>
                <a:lnTo>
                  <a:pt x="282" y="24"/>
                </a:lnTo>
                <a:lnTo>
                  <a:pt x="284" y="24"/>
                </a:lnTo>
                <a:lnTo>
                  <a:pt x="284" y="30"/>
                </a:lnTo>
                <a:lnTo>
                  <a:pt x="282" y="34"/>
                </a:lnTo>
                <a:lnTo>
                  <a:pt x="282" y="38"/>
                </a:lnTo>
                <a:lnTo>
                  <a:pt x="282" y="42"/>
                </a:lnTo>
                <a:lnTo>
                  <a:pt x="288" y="46"/>
                </a:lnTo>
                <a:lnTo>
                  <a:pt x="294" y="48"/>
                </a:lnTo>
                <a:lnTo>
                  <a:pt x="300" y="50"/>
                </a:lnTo>
                <a:lnTo>
                  <a:pt x="304" y="54"/>
                </a:lnTo>
                <a:lnTo>
                  <a:pt x="304" y="58"/>
                </a:lnTo>
                <a:lnTo>
                  <a:pt x="302" y="62"/>
                </a:lnTo>
                <a:lnTo>
                  <a:pt x="304" y="64"/>
                </a:lnTo>
                <a:lnTo>
                  <a:pt x="306" y="66"/>
                </a:lnTo>
                <a:lnTo>
                  <a:pt x="308" y="66"/>
                </a:lnTo>
                <a:lnTo>
                  <a:pt x="316" y="64"/>
                </a:lnTo>
                <a:lnTo>
                  <a:pt x="322" y="60"/>
                </a:lnTo>
                <a:lnTo>
                  <a:pt x="328" y="56"/>
                </a:lnTo>
                <a:lnTo>
                  <a:pt x="336" y="54"/>
                </a:lnTo>
                <a:lnTo>
                  <a:pt x="334" y="60"/>
                </a:lnTo>
                <a:lnTo>
                  <a:pt x="330" y="64"/>
                </a:lnTo>
                <a:lnTo>
                  <a:pt x="318" y="68"/>
                </a:lnTo>
                <a:lnTo>
                  <a:pt x="324" y="86"/>
                </a:lnTo>
                <a:lnTo>
                  <a:pt x="328" y="102"/>
                </a:lnTo>
                <a:lnTo>
                  <a:pt x="336" y="102"/>
                </a:lnTo>
                <a:lnTo>
                  <a:pt x="342" y="100"/>
                </a:lnTo>
                <a:lnTo>
                  <a:pt x="356" y="98"/>
                </a:lnTo>
                <a:lnTo>
                  <a:pt x="356" y="102"/>
                </a:lnTo>
                <a:lnTo>
                  <a:pt x="356" y="108"/>
                </a:lnTo>
                <a:lnTo>
                  <a:pt x="346" y="110"/>
                </a:lnTo>
                <a:lnTo>
                  <a:pt x="342" y="110"/>
                </a:lnTo>
                <a:lnTo>
                  <a:pt x="338" y="114"/>
                </a:lnTo>
                <a:lnTo>
                  <a:pt x="342" y="126"/>
                </a:lnTo>
                <a:lnTo>
                  <a:pt x="344" y="138"/>
                </a:lnTo>
                <a:lnTo>
                  <a:pt x="348" y="142"/>
                </a:lnTo>
                <a:lnTo>
                  <a:pt x="350" y="144"/>
                </a:lnTo>
                <a:lnTo>
                  <a:pt x="356" y="148"/>
                </a:lnTo>
                <a:lnTo>
                  <a:pt x="364" y="148"/>
                </a:lnTo>
                <a:lnTo>
                  <a:pt x="364" y="152"/>
                </a:lnTo>
                <a:lnTo>
                  <a:pt x="362" y="154"/>
                </a:lnTo>
                <a:lnTo>
                  <a:pt x="358" y="158"/>
                </a:lnTo>
                <a:lnTo>
                  <a:pt x="354" y="160"/>
                </a:lnTo>
                <a:lnTo>
                  <a:pt x="350" y="164"/>
                </a:lnTo>
                <a:lnTo>
                  <a:pt x="356" y="166"/>
                </a:lnTo>
                <a:lnTo>
                  <a:pt x="364" y="166"/>
                </a:lnTo>
                <a:lnTo>
                  <a:pt x="370" y="168"/>
                </a:lnTo>
                <a:lnTo>
                  <a:pt x="372" y="172"/>
                </a:lnTo>
                <a:lnTo>
                  <a:pt x="372" y="174"/>
                </a:lnTo>
                <a:lnTo>
                  <a:pt x="370" y="176"/>
                </a:lnTo>
                <a:lnTo>
                  <a:pt x="366" y="178"/>
                </a:lnTo>
                <a:lnTo>
                  <a:pt x="358" y="178"/>
                </a:lnTo>
                <a:lnTo>
                  <a:pt x="354" y="178"/>
                </a:lnTo>
                <a:lnTo>
                  <a:pt x="352" y="180"/>
                </a:lnTo>
                <a:lnTo>
                  <a:pt x="352" y="182"/>
                </a:lnTo>
                <a:lnTo>
                  <a:pt x="366" y="186"/>
                </a:lnTo>
                <a:lnTo>
                  <a:pt x="376" y="190"/>
                </a:lnTo>
                <a:lnTo>
                  <a:pt x="364" y="194"/>
                </a:lnTo>
                <a:lnTo>
                  <a:pt x="354" y="196"/>
                </a:lnTo>
                <a:lnTo>
                  <a:pt x="350" y="200"/>
                </a:lnTo>
                <a:lnTo>
                  <a:pt x="348" y="204"/>
                </a:lnTo>
                <a:lnTo>
                  <a:pt x="346" y="210"/>
                </a:lnTo>
                <a:lnTo>
                  <a:pt x="348" y="220"/>
                </a:lnTo>
                <a:lnTo>
                  <a:pt x="352" y="222"/>
                </a:lnTo>
                <a:lnTo>
                  <a:pt x="356" y="222"/>
                </a:lnTo>
                <a:lnTo>
                  <a:pt x="356" y="230"/>
                </a:lnTo>
                <a:lnTo>
                  <a:pt x="358" y="234"/>
                </a:lnTo>
                <a:lnTo>
                  <a:pt x="360" y="240"/>
                </a:lnTo>
                <a:lnTo>
                  <a:pt x="358" y="246"/>
                </a:lnTo>
                <a:lnTo>
                  <a:pt x="354" y="244"/>
                </a:lnTo>
                <a:lnTo>
                  <a:pt x="352" y="242"/>
                </a:lnTo>
                <a:lnTo>
                  <a:pt x="348" y="240"/>
                </a:lnTo>
                <a:lnTo>
                  <a:pt x="342" y="238"/>
                </a:lnTo>
                <a:lnTo>
                  <a:pt x="340" y="240"/>
                </a:lnTo>
                <a:lnTo>
                  <a:pt x="338" y="242"/>
                </a:lnTo>
                <a:lnTo>
                  <a:pt x="338" y="246"/>
                </a:lnTo>
                <a:lnTo>
                  <a:pt x="340" y="248"/>
                </a:lnTo>
                <a:lnTo>
                  <a:pt x="342" y="250"/>
                </a:lnTo>
                <a:lnTo>
                  <a:pt x="342" y="254"/>
                </a:lnTo>
                <a:lnTo>
                  <a:pt x="334" y="264"/>
                </a:lnTo>
                <a:lnTo>
                  <a:pt x="336" y="270"/>
                </a:lnTo>
                <a:lnTo>
                  <a:pt x="342" y="274"/>
                </a:lnTo>
                <a:lnTo>
                  <a:pt x="348" y="278"/>
                </a:lnTo>
                <a:lnTo>
                  <a:pt x="352" y="282"/>
                </a:lnTo>
                <a:lnTo>
                  <a:pt x="346" y="282"/>
                </a:lnTo>
                <a:lnTo>
                  <a:pt x="338" y="280"/>
                </a:lnTo>
                <a:lnTo>
                  <a:pt x="326" y="272"/>
                </a:lnTo>
                <a:lnTo>
                  <a:pt x="320" y="276"/>
                </a:lnTo>
                <a:lnTo>
                  <a:pt x="316" y="282"/>
                </a:lnTo>
                <a:lnTo>
                  <a:pt x="320" y="292"/>
                </a:lnTo>
                <a:lnTo>
                  <a:pt x="320" y="296"/>
                </a:lnTo>
                <a:lnTo>
                  <a:pt x="318" y="300"/>
                </a:lnTo>
                <a:lnTo>
                  <a:pt x="314" y="300"/>
                </a:lnTo>
                <a:lnTo>
                  <a:pt x="310" y="298"/>
                </a:lnTo>
                <a:lnTo>
                  <a:pt x="308" y="296"/>
                </a:lnTo>
                <a:lnTo>
                  <a:pt x="304" y="296"/>
                </a:lnTo>
                <a:lnTo>
                  <a:pt x="300" y="296"/>
                </a:lnTo>
                <a:lnTo>
                  <a:pt x="296" y="300"/>
                </a:lnTo>
                <a:lnTo>
                  <a:pt x="290" y="306"/>
                </a:lnTo>
                <a:lnTo>
                  <a:pt x="292" y="312"/>
                </a:lnTo>
                <a:lnTo>
                  <a:pt x="298" y="318"/>
                </a:lnTo>
                <a:lnTo>
                  <a:pt x="300" y="324"/>
                </a:lnTo>
                <a:lnTo>
                  <a:pt x="300" y="328"/>
                </a:lnTo>
                <a:lnTo>
                  <a:pt x="298" y="330"/>
                </a:lnTo>
                <a:lnTo>
                  <a:pt x="292" y="328"/>
                </a:lnTo>
                <a:lnTo>
                  <a:pt x="288" y="324"/>
                </a:lnTo>
                <a:lnTo>
                  <a:pt x="286" y="320"/>
                </a:lnTo>
                <a:lnTo>
                  <a:pt x="282" y="318"/>
                </a:lnTo>
                <a:lnTo>
                  <a:pt x="274" y="318"/>
                </a:lnTo>
                <a:lnTo>
                  <a:pt x="270" y="322"/>
                </a:lnTo>
                <a:lnTo>
                  <a:pt x="268" y="326"/>
                </a:lnTo>
                <a:lnTo>
                  <a:pt x="266" y="332"/>
                </a:lnTo>
                <a:lnTo>
                  <a:pt x="268" y="338"/>
                </a:lnTo>
                <a:lnTo>
                  <a:pt x="270" y="344"/>
                </a:lnTo>
                <a:lnTo>
                  <a:pt x="272" y="348"/>
                </a:lnTo>
                <a:lnTo>
                  <a:pt x="276" y="352"/>
                </a:lnTo>
                <a:lnTo>
                  <a:pt x="276" y="356"/>
                </a:lnTo>
                <a:lnTo>
                  <a:pt x="274" y="360"/>
                </a:lnTo>
                <a:lnTo>
                  <a:pt x="270" y="360"/>
                </a:lnTo>
                <a:lnTo>
                  <a:pt x="268" y="358"/>
                </a:lnTo>
                <a:lnTo>
                  <a:pt x="264" y="354"/>
                </a:lnTo>
                <a:lnTo>
                  <a:pt x="262" y="340"/>
                </a:lnTo>
                <a:lnTo>
                  <a:pt x="260" y="336"/>
                </a:lnTo>
                <a:lnTo>
                  <a:pt x="256" y="334"/>
                </a:lnTo>
                <a:lnTo>
                  <a:pt x="252" y="332"/>
                </a:lnTo>
                <a:lnTo>
                  <a:pt x="248" y="332"/>
                </a:lnTo>
                <a:lnTo>
                  <a:pt x="238" y="334"/>
                </a:lnTo>
                <a:lnTo>
                  <a:pt x="232" y="340"/>
                </a:lnTo>
                <a:lnTo>
                  <a:pt x="234" y="348"/>
                </a:lnTo>
                <a:lnTo>
                  <a:pt x="234" y="356"/>
                </a:lnTo>
                <a:lnTo>
                  <a:pt x="228" y="352"/>
                </a:lnTo>
                <a:lnTo>
                  <a:pt x="220" y="350"/>
                </a:lnTo>
                <a:lnTo>
                  <a:pt x="212" y="350"/>
                </a:lnTo>
                <a:lnTo>
                  <a:pt x="204" y="352"/>
                </a:lnTo>
                <a:lnTo>
                  <a:pt x="202" y="346"/>
                </a:lnTo>
                <a:lnTo>
                  <a:pt x="200" y="342"/>
                </a:lnTo>
                <a:lnTo>
                  <a:pt x="194" y="342"/>
                </a:lnTo>
                <a:lnTo>
                  <a:pt x="190" y="342"/>
                </a:lnTo>
                <a:lnTo>
                  <a:pt x="186" y="344"/>
                </a:lnTo>
                <a:lnTo>
                  <a:pt x="184" y="346"/>
                </a:lnTo>
                <a:lnTo>
                  <a:pt x="178" y="362"/>
                </a:lnTo>
                <a:lnTo>
                  <a:pt x="174" y="360"/>
                </a:lnTo>
                <a:lnTo>
                  <a:pt x="172" y="360"/>
                </a:lnTo>
                <a:lnTo>
                  <a:pt x="170" y="356"/>
                </a:lnTo>
                <a:lnTo>
                  <a:pt x="168" y="352"/>
                </a:lnTo>
                <a:lnTo>
                  <a:pt x="166" y="350"/>
                </a:lnTo>
                <a:lnTo>
                  <a:pt x="162" y="352"/>
                </a:lnTo>
                <a:lnTo>
                  <a:pt x="162" y="348"/>
                </a:lnTo>
                <a:lnTo>
                  <a:pt x="164" y="348"/>
                </a:lnTo>
                <a:lnTo>
                  <a:pt x="164" y="346"/>
                </a:lnTo>
                <a:lnTo>
                  <a:pt x="164" y="344"/>
                </a:lnTo>
                <a:lnTo>
                  <a:pt x="164" y="340"/>
                </a:lnTo>
                <a:lnTo>
                  <a:pt x="160" y="340"/>
                </a:lnTo>
                <a:lnTo>
                  <a:pt x="158" y="340"/>
                </a:lnTo>
                <a:lnTo>
                  <a:pt x="154" y="338"/>
                </a:lnTo>
                <a:lnTo>
                  <a:pt x="152" y="340"/>
                </a:lnTo>
                <a:lnTo>
                  <a:pt x="150" y="344"/>
                </a:lnTo>
                <a:lnTo>
                  <a:pt x="150" y="350"/>
                </a:lnTo>
                <a:lnTo>
                  <a:pt x="148" y="356"/>
                </a:lnTo>
                <a:lnTo>
                  <a:pt x="148" y="358"/>
                </a:lnTo>
                <a:lnTo>
                  <a:pt x="146" y="360"/>
                </a:lnTo>
                <a:lnTo>
                  <a:pt x="142" y="356"/>
                </a:lnTo>
                <a:lnTo>
                  <a:pt x="142" y="352"/>
                </a:lnTo>
                <a:lnTo>
                  <a:pt x="140" y="344"/>
                </a:lnTo>
                <a:lnTo>
                  <a:pt x="140" y="338"/>
                </a:lnTo>
                <a:lnTo>
                  <a:pt x="138" y="336"/>
                </a:lnTo>
                <a:lnTo>
                  <a:pt x="134" y="332"/>
                </a:lnTo>
                <a:lnTo>
                  <a:pt x="130" y="332"/>
                </a:lnTo>
                <a:lnTo>
                  <a:pt x="124" y="340"/>
                </a:lnTo>
                <a:lnTo>
                  <a:pt x="122" y="344"/>
                </a:lnTo>
                <a:lnTo>
                  <a:pt x="120" y="348"/>
                </a:lnTo>
                <a:lnTo>
                  <a:pt x="118" y="346"/>
                </a:lnTo>
                <a:lnTo>
                  <a:pt x="116" y="344"/>
                </a:lnTo>
                <a:lnTo>
                  <a:pt x="116" y="338"/>
                </a:lnTo>
                <a:lnTo>
                  <a:pt x="116" y="332"/>
                </a:lnTo>
                <a:lnTo>
                  <a:pt x="116" y="328"/>
                </a:lnTo>
                <a:lnTo>
                  <a:pt x="112" y="324"/>
                </a:lnTo>
                <a:lnTo>
                  <a:pt x="108" y="324"/>
                </a:lnTo>
                <a:lnTo>
                  <a:pt x="106" y="324"/>
                </a:lnTo>
                <a:lnTo>
                  <a:pt x="104" y="328"/>
                </a:lnTo>
                <a:lnTo>
                  <a:pt x="96" y="344"/>
                </a:lnTo>
                <a:lnTo>
                  <a:pt x="92" y="342"/>
                </a:lnTo>
                <a:lnTo>
                  <a:pt x="90" y="336"/>
                </a:lnTo>
                <a:lnTo>
                  <a:pt x="94" y="328"/>
                </a:lnTo>
                <a:lnTo>
                  <a:pt x="82" y="310"/>
                </a:lnTo>
                <a:lnTo>
                  <a:pt x="72" y="294"/>
                </a:lnTo>
                <a:lnTo>
                  <a:pt x="66" y="296"/>
                </a:lnTo>
                <a:lnTo>
                  <a:pt x="62" y="300"/>
                </a:lnTo>
                <a:lnTo>
                  <a:pt x="58" y="304"/>
                </a:lnTo>
                <a:lnTo>
                  <a:pt x="54" y="306"/>
                </a:lnTo>
                <a:lnTo>
                  <a:pt x="50" y="302"/>
                </a:lnTo>
                <a:lnTo>
                  <a:pt x="48" y="296"/>
                </a:lnTo>
                <a:lnTo>
                  <a:pt x="54" y="294"/>
                </a:lnTo>
                <a:lnTo>
                  <a:pt x="56" y="292"/>
                </a:lnTo>
                <a:lnTo>
                  <a:pt x="58" y="286"/>
                </a:lnTo>
                <a:lnTo>
                  <a:pt x="60" y="280"/>
                </a:lnTo>
                <a:lnTo>
                  <a:pt x="56" y="270"/>
                </a:lnTo>
                <a:lnTo>
                  <a:pt x="52" y="264"/>
                </a:lnTo>
                <a:lnTo>
                  <a:pt x="48" y="262"/>
                </a:lnTo>
                <a:lnTo>
                  <a:pt x="44" y="262"/>
                </a:lnTo>
                <a:lnTo>
                  <a:pt x="40" y="264"/>
                </a:lnTo>
                <a:lnTo>
                  <a:pt x="34" y="270"/>
                </a:lnTo>
                <a:lnTo>
                  <a:pt x="36" y="272"/>
                </a:lnTo>
                <a:lnTo>
                  <a:pt x="40" y="272"/>
                </a:lnTo>
                <a:lnTo>
                  <a:pt x="26" y="274"/>
                </a:lnTo>
                <a:lnTo>
                  <a:pt x="14" y="272"/>
                </a:lnTo>
                <a:lnTo>
                  <a:pt x="16" y="268"/>
                </a:lnTo>
                <a:lnTo>
                  <a:pt x="22" y="262"/>
                </a:lnTo>
                <a:lnTo>
                  <a:pt x="36" y="254"/>
                </a:lnTo>
                <a:lnTo>
                  <a:pt x="36" y="244"/>
                </a:lnTo>
                <a:lnTo>
                  <a:pt x="36" y="232"/>
                </a:lnTo>
                <a:lnTo>
                  <a:pt x="34" y="230"/>
                </a:lnTo>
                <a:lnTo>
                  <a:pt x="32" y="230"/>
                </a:lnTo>
                <a:lnTo>
                  <a:pt x="30" y="230"/>
                </a:lnTo>
                <a:lnTo>
                  <a:pt x="30" y="228"/>
                </a:lnTo>
                <a:close/>
              </a:path>
            </a:pathLst>
          </a:custGeom>
          <a:solidFill>
            <a:schemeClr val="accent1">
              <a:lumMod val="50000"/>
            </a:schemeClr>
          </a:solidFill>
          <a:ln>
            <a:noFill/>
          </a:ln>
        </p:spPr>
        <p:txBody>
          <a:bodyPr anchor="ctr" anchorCtr="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600" b="1">
                <a:solidFill>
                  <a:srgbClr val="FFFFFF"/>
                </a:solidFill>
                <a:latin typeface="Tahoma" panose="020B0604030504040204" pitchFamily="34" charset="0"/>
                <a:ea typeface="微软雅黑" panose="020B0503020204020204" pitchFamily="34" charset="-122"/>
                <a:sym typeface="Tahoma" panose="020B0604030504040204" pitchFamily="34" charset="0"/>
              </a:rPr>
              <a:t>3</a:t>
            </a:r>
            <a:endParaRPr lang="zh-CN" altLang="en-US" sz="3600" b="1">
              <a:solidFill>
                <a:srgbClr val="FFFFFF"/>
              </a:solidFill>
              <a:latin typeface="Tahoma" panose="020B0604030504040204" pitchFamily="34" charset="0"/>
              <a:ea typeface="微软雅黑" panose="020B0503020204020204" pitchFamily="34" charset="-122"/>
              <a:sym typeface="Tahoma" panose="020B0604030504040204" pitchFamily="34" charset="0"/>
            </a:endParaRPr>
          </a:p>
        </p:txBody>
      </p:sp>
      <p:sp>
        <p:nvSpPr>
          <p:cNvPr id="8" name="MH_Other_7"/>
          <p:cNvSpPr>
            <a:spLocks noChangeArrowheads="1"/>
          </p:cNvSpPr>
          <p:nvPr>
            <p:custDataLst>
              <p:tags r:id="rId4"/>
            </p:custDataLst>
          </p:nvPr>
        </p:nvSpPr>
        <p:spPr bwMode="auto">
          <a:xfrm>
            <a:off x="2023052" y="5113916"/>
            <a:ext cx="755650" cy="727075"/>
          </a:xfrm>
          <a:custGeom>
            <a:avLst/>
            <a:gdLst>
              <a:gd name="T0" fmla="*/ 2147483646 w 376"/>
              <a:gd name="T1" fmla="*/ 2147483646 h 362"/>
              <a:gd name="T2" fmla="*/ 2147483646 w 376"/>
              <a:gd name="T3" fmla="*/ 2147483646 h 362"/>
              <a:gd name="T4" fmla="*/ 2147483646 w 376"/>
              <a:gd name="T5" fmla="*/ 2147483646 h 362"/>
              <a:gd name="T6" fmla="*/ 2147483646 w 376"/>
              <a:gd name="T7" fmla="*/ 2147483646 h 362"/>
              <a:gd name="T8" fmla="*/ 2147483646 w 376"/>
              <a:gd name="T9" fmla="*/ 2147483646 h 362"/>
              <a:gd name="T10" fmla="*/ 2147483646 w 376"/>
              <a:gd name="T11" fmla="*/ 2147483646 h 362"/>
              <a:gd name="T12" fmla="*/ 2147483646 w 376"/>
              <a:gd name="T13" fmla="*/ 2147483646 h 362"/>
              <a:gd name="T14" fmla="*/ 2147483646 w 376"/>
              <a:gd name="T15" fmla="*/ 2147483646 h 362"/>
              <a:gd name="T16" fmla="*/ 2147483646 w 376"/>
              <a:gd name="T17" fmla="*/ 2147483646 h 362"/>
              <a:gd name="T18" fmla="*/ 2147483646 w 376"/>
              <a:gd name="T19" fmla="*/ 2147483646 h 362"/>
              <a:gd name="T20" fmla="*/ 2147483646 w 376"/>
              <a:gd name="T21" fmla="*/ 2147483646 h 362"/>
              <a:gd name="T22" fmla="*/ 2147483646 w 376"/>
              <a:gd name="T23" fmla="*/ 2147483646 h 362"/>
              <a:gd name="T24" fmla="*/ 2147483646 w 376"/>
              <a:gd name="T25" fmla="*/ 2147483646 h 362"/>
              <a:gd name="T26" fmla="*/ 2147483646 w 376"/>
              <a:gd name="T27" fmla="*/ 2147483646 h 362"/>
              <a:gd name="T28" fmla="*/ 2147483646 w 376"/>
              <a:gd name="T29" fmla="*/ 2147483646 h 362"/>
              <a:gd name="T30" fmla="*/ 2147483646 w 376"/>
              <a:gd name="T31" fmla="*/ 2147483646 h 362"/>
              <a:gd name="T32" fmla="*/ 2147483646 w 376"/>
              <a:gd name="T33" fmla="*/ 2147483646 h 362"/>
              <a:gd name="T34" fmla="*/ 2147483646 w 376"/>
              <a:gd name="T35" fmla="*/ 2147483646 h 362"/>
              <a:gd name="T36" fmla="*/ 2147483646 w 376"/>
              <a:gd name="T37" fmla="*/ 2147483646 h 362"/>
              <a:gd name="T38" fmla="*/ 2147483646 w 376"/>
              <a:gd name="T39" fmla="*/ 2147483646 h 362"/>
              <a:gd name="T40" fmla="*/ 2147483646 w 376"/>
              <a:gd name="T41" fmla="*/ 2147483646 h 362"/>
              <a:gd name="T42" fmla="*/ 2147483646 w 376"/>
              <a:gd name="T43" fmla="*/ 2147483646 h 362"/>
              <a:gd name="T44" fmla="*/ 2147483646 w 376"/>
              <a:gd name="T45" fmla="*/ 2147483646 h 362"/>
              <a:gd name="T46" fmla="*/ 2147483646 w 376"/>
              <a:gd name="T47" fmla="*/ 2147483646 h 362"/>
              <a:gd name="T48" fmla="*/ 2147483646 w 376"/>
              <a:gd name="T49" fmla="*/ 2147483646 h 362"/>
              <a:gd name="T50" fmla="*/ 2147483646 w 376"/>
              <a:gd name="T51" fmla="*/ 2147483646 h 362"/>
              <a:gd name="T52" fmla="*/ 2147483646 w 376"/>
              <a:gd name="T53" fmla="*/ 2147483646 h 362"/>
              <a:gd name="T54" fmla="*/ 2147483646 w 376"/>
              <a:gd name="T55" fmla="*/ 2147483646 h 362"/>
              <a:gd name="T56" fmla="*/ 2147483646 w 376"/>
              <a:gd name="T57" fmla="*/ 2147483646 h 362"/>
              <a:gd name="T58" fmla="*/ 2147483646 w 376"/>
              <a:gd name="T59" fmla="*/ 2147483646 h 362"/>
              <a:gd name="T60" fmla="*/ 2147483646 w 376"/>
              <a:gd name="T61" fmla="*/ 2147483646 h 362"/>
              <a:gd name="T62" fmla="*/ 2147483646 w 376"/>
              <a:gd name="T63" fmla="*/ 2147483646 h 362"/>
              <a:gd name="T64" fmla="*/ 2147483646 w 376"/>
              <a:gd name="T65" fmla="*/ 2147483646 h 362"/>
              <a:gd name="T66" fmla="*/ 2147483646 w 376"/>
              <a:gd name="T67" fmla="*/ 2147483646 h 362"/>
              <a:gd name="T68" fmla="*/ 2147483646 w 376"/>
              <a:gd name="T69" fmla="*/ 2147483646 h 362"/>
              <a:gd name="T70" fmla="*/ 2147483646 w 376"/>
              <a:gd name="T71" fmla="*/ 2147483646 h 362"/>
              <a:gd name="T72" fmla="*/ 2147483646 w 376"/>
              <a:gd name="T73" fmla="*/ 2147483646 h 362"/>
              <a:gd name="T74" fmla="*/ 2147483646 w 376"/>
              <a:gd name="T75" fmla="*/ 2147483646 h 362"/>
              <a:gd name="T76" fmla="*/ 2147483646 w 376"/>
              <a:gd name="T77" fmla="*/ 2147483646 h 362"/>
              <a:gd name="T78" fmla="*/ 2147483646 w 376"/>
              <a:gd name="T79" fmla="*/ 2147483646 h 362"/>
              <a:gd name="T80" fmla="*/ 2147483646 w 376"/>
              <a:gd name="T81" fmla="*/ 2147483646 h 362"/>
              <a:gd name="T82" fmla="*/ 2147483646 w 376"/>
              <a:gd name="T83" fmla="*/ 2147483646 h 362"/>
              <a:gd name="T84" fmla="*/ 2147483646 w 376"/>
              <a:gd name="T85" fmla="*/ 2147483646 h 362"/>
              <a:gd name="T86" fmla="*/ 2147483646 w 376"/>
              <a:gd name="T87" fmla="*/ 2147483646 h 362"/>
              <a:gd name="T88" fmla="*/ 2147483646 w 376"/>
              <a:gd name="T89" fmla="*/ 2147483646 h 362"/>
              <a:gd name="T90" fmla="*/ 2147483646 w 376"/>
              <a:gd name="T91" fmla="*/ 2147483646 h 362"/>
              <a:gd name="T92" fmla="*/ 2147483646 w 376"/>
              <a:gd name="T93" fmla="*/ 2147483646 h 362"/>
              <a:gd name="T94" fmla="*/ 2147483646 w 376"/>
              <a:gd name="T95" fmla="*/ 2147483646 h 362"/>
              <a:gd name="T96" fmla="*/ 2147483646 w 376"/>
              <a:gd name="T97" fmla="*/ 2147483646 h 362"/>
              <a:gd name="T98" fmla="*/ 2147483646 w 376"/>
              <a:gd name="T99" fmla="*/ 2147483646 h 362"/>
              <a:gd name="T100" fmla="*/ 2147483646 w 376"/>
              <a:gd name="T101" fmla="*/ 2147483646 h 362"/>
              <a:gd name="T102" fmla="*/ 2147483646 w 376"/>
              <a:gd name="T103" fmla="*/ 2147483646 h 362"/>
              <a:gd name="T104" fmla="*/ 2147483646 w 376"/>
              <a:gd name="T105" fmla="*/ 2147483646 h 362"/>
              <a:gd name="T106" fmla="*/ 2147483646 w 376"/>
              <a:gd name="T107" fmla="*/ 2147483646 h 362"/>
              <a:gd name="T108" fmla="*/ 2147483646 w 376"/>
              <a:gd name="T109" fmla="*/ 2147483646 h 362"/>
              <a:gd name="T110" fmla="*/ 2147483646 w 376"/>
              <a:gd name="T111" fmla="*/ 2147483646 h 362"/>
              <a:gd name="T112" fmla="*/ 2147483646 w 376"/>
              <a:gd name="T113" fmla="*/ 2147483646 h 362"/>
              <a:gd name="T114" fmla="*/ 2147483646 w 376"/>
              <a:gd name="T115" fmla="*/ 2147483646 h 362"/>
              <a:gd name="T116" fmla="*/ 2147483646 w 376"/>
              <a:gd name="T117" fmla="*/ 2147483646 h 362"/>
              <a:gd name="T118" fmla="*/ 2147483646 w 376"/>
              <a:gd name="T119" fmla="*/ 2147483646 h 36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76"/>
              <a:gd name="T181" fmla="*/ 0 h 362"/>
              <a:gd name="T182" fmla="*/ 376 w 376"/>
              <a:gd name="T183" fmla="*/ 362 h 362"/>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76" h="362">
                <a:moveTo>
                  <a:pt x="30" y="228"/>
                </a:moveTo>
                <a:lnTo>
                  <a:pt x="30" y="228"/>
                </a:lnTo>
                <a:lnTo>
                  <a:pt x="24" y="230"/>
                </a:lnTo>
                <a:lnTo>
                  <a:pt x="20" y="232"/>
                </a:lnTo>
                <a:lnTo>
                  <a:pt x="18" y="234"/>
                </a:lnTo>
                <a:lnTo>
                  <a:pt x="12" y="236"/>
                </a:lnTo>
                <a:lnTo>
                  <a:pt x="10" y="232"/>
                </a:lnTo>
                <a:lnTo>
                  <a:pt x="12" y="230"/>
                </a:lnTo>
                <a:lnTo>
                  <a:pt x="16" y="226"/>
                </a:lnTo>
                <a:lnTo>
                  <a:pt x="28" y="220"/>
                </a:lnTo>
                <a:lnTo>
                  <a:pt x="28" y="212"/>
                </a:lnTo>
                <a:lnTo>
                  <a:pt x="28" y="206"/>
                </a:lnTo>
                <a:lnTo>
                  <a:pt x="28" y="198"/>
                </a:lnTo>
                <a:lnTo>
                  <a:pt x="30" y="192"/>
                </a:lnTo>
                <a:lnTo>
                  <a:pt x="28" y="190"/>
                </a:lnTo>
                <a:lnTo>
                  <a:pt x="26" y="188"/>
                </a:lnTo>
                <a:lnTo>
                  <a:pt x="18" y="186"/>
                </a:lnTo>
                <a:lnTo>
                  <a:pt x="8" y="186"/>
                </a:lnTo>
                <a:lnTo>
                  <a:pt x="0" y="184"/>
                </a:lnTo>
                <a:lnTo>
                  <a:pt x="10" y="178"/>
                </a:lnTo>
                <a:lnTo>
                  <a:pt x="18" y="172"/>
                </a:lnTo>
                <a:lnTo>
                  <a:pt x="26" y="168"/>
                </a:lnTo>
                <a:lnTo>
                  <a:pt x="30" y="164"/>
                </a:lnTo>
                <a:lnTo>
                  <a:pt x="32" y="158"/>
                </a:lnTo>
                <a:lnTo>
                  <a:pt x="32" y="154"/>
                </a:lnTo>
                <a:lnTo>
                  <a:pt x="30" y="148"/>
                </a:lnTo>
                <a:lnTo>
                  <a:pt x="28" y="146"/>
                </a:lnTo>
                <a:lnTo>
                  <a:pt x="24" y="142"/>
                </a:lnTo>
                <a:lnTo>
                  <a:pt x="14" y="138"/>
                </a:lnTo>
                <a:lnTo>
                  <a:pt x="2" y="132"/>
                </a:lnTo>
                <a:lnTo>
                  <a:pt x="10" y="132"/>
                </a:lnTo>
                <a:lnTo>
                  <a:pt x="18" y="132"/>
                </a:lnTo>
                <a:lnTo>
                  <a:pt x="30" y="136"/>
                </a:lnTo>
                <a:lnTo>
                  <a:pt x="36" y="120"/>
                </a:lnTo>
                <a:lnTo>
                  <a:pt x="38" y="112"/>
                </a:lnTo>
                <a:lnTo>
                  <a:pt x="40" y="100"/>
                </a:lnTo>
                <a:lnTo>
                  <a:pt x="36" y="98"/>
                </a:lnTo>
                <a:lnTo>
                  <a:pt x="32" y="96"/>
                </a:lnTo>
                <a:lnTo>
                  <a:pt x="28" y="92"/>
                </a:lnTo>
                <a:lnTo>
                  <a:pt x="28" y="88"/>
                </a:lnTo>
                <a:lnTo>
                  <a:pt x="34" y="88"/>
                </a:lnTo>
                <a:lnTo>
                  <a:pt x="38" y="92"/>
                </a:lnTo>
                <a:lnTo>
                  <a:pt x="40" y="96"/>
                </a:lnTo>
                <a:lnTo>
                  <a:pt x="46" y="98"/>
                </a:lnTo>
                <a:lnTo>
                  <a:pt x="48" y="96"/>
                </a:lnTo>
                <a:lnTo>
                  <a:pt x="48" y="94"/>
                </a:lnTo>
                <a:lnTo>
                  <a:pt x="50" y="90"/>
                </a:lnTo>
                <a:lnTo>
                  <a:pt x="44" y="82"/>
                </a:lnTo>
                <a:lnTo>
                  <a:pt x="44" y="78"/>
                </a:lnTo>
                <a:lnTo>
                  <a:pt x="48" y="74"/>
                </a:lnTo>
                <a:lnTo>
                  <a:pt x="50" y="74"/>
                </a:lnTo>
                <a:lnTo>
                  <a:pt x="54" y="76"/>
                </a:lnTo>
                <a:lnTo>
                  <a:pt x="56" y="78"/>
                </a:lnTo>
                <a:lnTo>
                  <a:pt x="60" y="78"/>
                </a:lnTo>
                <a:lnTo>
                  <a:pt x="70" y="70"/>
                </a:lnTo>
                <a:lnTo>
                  <a:pt x="72" y="66"/>
                </a:lnTo>
                <a:lnTo>
                  <a:pt x="74" y="62"/>
                </a:lnTo>
                <a:lnTo>
                  <a:pt x="74" y="58"/>
                </a:lnTo>
                <a:lnTo>
                  <a:pt x="72" y="54"/>
                </a:lnTo>
                <a:lnTo>
                  <a:pt x="68" y="48"/>
                </a:lnTo>
                <a:lnTo>
                  <a:pt x="64" y="44"/>
                </a:lnTo>
                <a:lnTo>
                  <a:pt x="62" y="40"/>
                </a:lnTo>
                <a:lnTo>
                  <a:pt x="62" y="36"/>
                </a:lnTo>
                <a:lnTo>
                  <a:pt x="68" y="40"/>
                </a:lnTo>
                <a:lnTo>
                  <a:pt x="72" y="44"/>
                </a:lnTo>
                <a:lnTo>
                  <a:pt x="76" y="48"/>
                </a:lnTo>
                <a:lnTo>
                  <a:pt x="82" y="50"/>
                </a:lnTo>
                <a:lnTo>
                  <a:pt x="104" y="40"/>
                </a:lnTo>
                <a:lnTo>
                  <a:pt x="104" y="30"/>
                </a:lnTo>
                <a:lnTo>
                  <a:pt x="106" y="26"/>
                </a:lnTo>
                <a:lnTo>
                  <a:pt x="108" y="24"/>
                </a:lnTo>
                <a:lnTo>
                  <a:pt x="114" y="22"/>
                </a:lnTo>
                <a:lnTo>
                  <a:pt x="122" y="20"/>
                </a:lnTo>
                <a:lnTo>
                  <a:pt x="124" y="24"/>
                </a:lnTo>
                <a:lnTo>
                  <a:pt x="126" y="26"/>
                </a:lnTo>
                <a:lnTo>
                  <a:pt x="128" y="26"/>
                </a:lnTo>
                <a:lnTo>
                  <a:pt x="134" y="26"/>
                </a:lnTo>
                <a:lnTo>
                  <a:pt x="140" y="24"/>
                </a:lnTo>
                <a:lnTo>
                  <a:pt x="144" y="22"/>
                </a:lnTo>
                <a:lnTo>
                  <a:pt x="146" y="18"/>
                </a:lnTo>
                <a:lnTo>
                  <a:pt x="152" y="10"/>
                </a:lnTo>
                <a:lnTo>
                  <a:pt x="156" y="0"/>
                </a:lnTo>
                <a:lnTo>
                  <a:pt x="162" y="2"/>
                </a:lnTo>
                <a:lnTo>
                  <a:pt x="166" y="6"/>
                </a:lnTo>
                <a:lnTo>
                  <a:pt x="170" y="12"/>
                </a:lnTo>
                <a:lnTo>
                  <a:pt x="172" y="18"/>
                </a:lnTo>
                <a:lnTo>
                  <a:pt x="182" y="16"/>
                </a:lnTo>
                <a:lnTo>
                  <a:pt x="188" y="14"/>
                </a:lnTo>
                <a:lnTo>
                  <a:pt x="194" y="10"/>
                </a:lnTo>
                <a:lnTo>
                  <a:pt x="200" y="4"/>
                </a:lnTo>
                <a:lnTo>
                  <a:pt x="204" y="6"/>
                </a:lnTo>
                <a:lnTo>
                  <a:pt x="208" y="10"/>
                </a:lnTo>
                <a:lnTo>
                  <a:pt x="212" y="14"/>
                </a:lnTo>
                <a:lnTo>
                  <a:pt x="216" y="18"/>
                </a:lnTo>
                <a:lnTo>
                  <a:pt x="220" y="18"/>
                </a:lnTo>
                <a:lnTo>
                  <a:pt x="222" y="16"/>
                </a:lnTo>
                <a:lnTo>
                  <a:pt x="224" y="12"/>
                </a:lnTo>
                <a:lnTo>
                  <a:pt x="226" y="8"/>
                </a:lnTo>
                <a:lnTo>
                  <a:pt x="228" y="6"/>
                </a:lnTo>
                <a:lnTo>
                  <a:pt x="232" y="6"/>
                </a:lnTo>
                <a:lnTo>
                  <a:pt x="234" y="10"/>
                </a:lnTo>
                <a:lnTo>
                  <a:pt x="234" y="12"/>
                </a:lnTo>
                <a:lnTo>
                  <a:pt x="232" y="16"/>
                </a:lnTo>
                <a:lnTo>
                  <a:pt x="232" y="20"/>
                </a:lnTo>
                <a:lnTo>
                  <a:pt x="236" y="24"/>
                </a:lnTo>
                <a:lnTo>
                  <a:pt x="240" y="24"/>
                </a:lnTo>
                <a:lnTo>
                  <a:pt x="248" y="22"/>
                </a:lnTo>
                <a:lnTo>
                  <a:pt x="254" y="18"/>
                </a:lnTo>
                <a:lnTo>
                  <a:pt x="260" y="14"/>
                </a:lnTo>
                <a:lnTo>
                  <a:pt x="262" y="16"/>
                </a:lnTo>
                <a:lnTo>
                  <a:pt x="262" y="20"/>
                </a:lnTo>
                <a:lnTo>
                  <a:pt x="260" y="26"/>
                </a:lnTo>
                <a:lnTo>
                  <a:pt x="260" y="30"/>
                </a:lnTo>
                <a:lnTo>
                  <a:pt x="262" y="32"/>
                </a:lnTo>
                <a:lnTo>
                  <a:pt x="264" y="34"/>
                </a:lnTo>
                <a:lnTo>
                  <a:pt x="268" y="34"/>
                </a:lnTo>
                <a:lnTo>
                  <a:pt x="274" y="32"/>
                </a:lnTo>
                <a:lnTo>
                  <a:pt x="276" y="28"/>
                </a:lnTo>
                <a:lnTo>
                  <a:pt x="280" y="24"/>
                </a:lnTo>
                <a:lnTo>
                  <a:pt x="282" y="24"/>
                </a:lnTo>
                <a:lnTo>
                  <a:pt x="284" y="24"/>
                </a:lnTo>
                <a:lnTo>
                  <a:pt x="284" y="30"/>
                </a:lnTo>
                <a:lnTo>
                  <a:pt x="282" y="34"/>
                </a:lnTo>
                <a:lnTo>
                  <a:pt x="282" y="38"/>
                </a:lnTo>
                <a:lnTo>
                  <a:pt x="282" y="42"/>
                </a:lnTo>
                <a:lnTo>
                  <a:pt x="288" y="46"/>
                </a:lnTo>
                <a:lnTo>
                  <a:pt x="294" y="48"/>
                </a:lnTo>
                <a:lnTo>
                  <a:pt x="300" y="50"/>
                </a:lnTo>
                <a:lnTo>
                  <a:pt x="304" y="54"/>
                </a:lnTo>
                <a:lnTo>
                  <a:pt x="304" y="58"/>
                </a:lnTo>
                <a:lnTo>
                  <a:pt x="302" y="62"/>
                </a:lnTo>
                <a:lnTo>
                  <a:pt x="304" y="64"/>
                </a:lnTo>
                <a:lnTo>
                  <a:pt x="306" y="66"/>
                </a:lnTo>
                <a:lnTo>
                  <a:pt x="308" y="66"/>
                </a:lnTo>
                <a:lnTo>
                  <a:pt x="316" y="64"/>
                </a:lnTo>
                <a:lnTo>
                  <a:pt x="322" y="60"/>
                </a:lnTo>
                <a:lnTo>
                  <a:pt x="328" y="56"/>
                </a:lnTo>
                <a:lnTo>
                  <a:pt x="336" y="54"/>
                </a:lnTo>
                <a:lnTo>
                  <a:pt x="334" y="60"/>
                </a:lnTo>
                <a:lnTo>
                  <a:pt x="330" y="64"/>
                </a:lnTo>
                <a:lnTo>
                  <a:pt x="318" y="68"/>
                </a:lnTo>
                <a:lnTo>
                  <a:pt x="324" y="86"/>
                </a:lnTo>
                <a:lnTo>
                  <a:pt x="328" y="102"/>
                </a:lnTo>
                <a:lnTo>
                  <a:pt x="336" y="102"/>
                </a:lnTo>
                <a:lnTo>
                  <a:pt x="342" y="100"/>
                </a:lnTo>
                <a:lnTo>
                  <a:pt x="356" y="98"/>
                </a:lnTo>
                <a:lnTo>
                  <a:pt x="356" y="102"/>
                </a:lnTo>
                <a:lnTo>
                  <a:pt x="356" y="108"/>
                </a:lnTo>
                <a:lnTo>
                  <a:pt x="346" y="110"/>
                </a:lnTo>
                <a:lnTo>
                  <a:pt x="342" y="110"/>
                </a:lnTo>
                <a:lnTo>
                  <a:pt x="338" y="114"/>
                </a:lnTo>
                <a:lnTo>
                  <a:pt x="342" y="126"/>
                </a:lnTo>
                <a:lnTo>
                  <a:pt x="344" y="138"/>
                </a:lnTo>
                <a:lnTo>
                  <a:pt x="348" y="142"/>
                </a:lnTo>
                <a:lnTo>
                  <a:pt x="350" y="144"/>
                </a:lnTo>
                <a:lnTo>
                  <a:pt x="356" y="148"/>
                </a:lnTo>
                <a:lnTo>
                  <a:pt x="364" y="148"/>
                </a:lnTo>
                <a:lnTo>
                  <a:pt x="364" y="152"/>
                </a:lnTo>
                <a:lnTo>
                  <a:pt x="362" y="154"/>
                </a:lnTo>
                <a:lnTo>
                  <a:pt x="358" y="158"/>
                </a:lnTo>
                <a:lnTo>
                  <a:pt x="354" y="160"/>
                </a:lnTo>
                <a:lnTo>
                  <a:pt x="350" y="164"/>
                </a:lnTo>
                <a:lnTo>
                  <a:pt x="356" y="166"/>
                </a:lnTo>
                <a:lnTo>
                  <a:pt x="364" y="166"/>
                </a:lnTo>
                <a:lnTo>
                  <a:pt x="370" y="168"/>
                </a:lnTo>
                <a:lnTo>
                  <a:pt x="372" y="172"/>
                </a:lnTo>
                <a:lnTo>
                  <a:pt x="372" y="174"/>
                </a:lnTo>
                <a:lnTo>
                  <a:pt x="370" y="176"/>
                </a:lnTo>
                <a:lnTo>
                  <a:pt x="366" y="178"/>
                </a:lnTo>
                <a:lnTo>
                  <a:pt x="358" y="178"/>
                </a:lnTo>
                <a:lnTo>
                  <a:pt x="354" y="178"/>
                </a:lnTo>
                <a:lnTo>
                  <a:pt x="352" y="180"/>
                </a:lnTo>
                <a:lnTo>
                  <a:pt x="352" y="182"/>
                </a:lnTo>
                <a:lnTo>
                  <a:pt x="366" y="186"/>
                </a:lnTo>
                <a:lnTo>
                  <a:pt x="376" y="190"/>
                </a:lnTo>
                <a:lnTo>
                  <a:pt x="364" y="194"/>
                </a:lnTo>
                <a:lnTo>
                  <a:pt x="354" y="196"/>
                </a:lnTo>
                <a:lnTo>
                  <a:pt x="350" y="200"/>
                </a:lnTo>
                <a:lnTo>
                  <a:pt x="348" y="204"/>
                </a:lnTo>
                <a:lnTo>
                  <a:pt x="346" y="210"/>
                </a:lnTo>
                <a:lnTo>
                  <a:pt x="348" y="220"/>
                </a:lnTo>
                <a:lnTo>
                  <a:pt x="352" y="222"/>
                </a:lnTo>
                <a:lnTo>
                  <a:pt x="356" y="222"/>
                </a:lnTo>
                <a:lnTo>
                  <a:pt x="356" y="230"/>
                </a:lnTo>
                <a:lnTo>
                  <a:pt x="358" y="234"/>
                </a:lnTo>
                <a:lnTo>
                  <a:pt x="360" y="240"/>
                </a:lnTo>
                <a:lnTo>
                  <a:pt x="358" y="246"/>
                </a:lnTo>
                <a:lnTo>
                  <a:pt x="354" y="244"/>
                </a:lnTo>
                <a:lnTo>
                  <a:pt x="352" y="242"/>
                </a:lnTo>
                <a:lnTo>
                  <a:pt x="348" y="240"/>
                </a:lnTo>
                <a:lnTo>
                  <a:pt x="342" y="238"/>
                </a:lnTo>
                <a:lnTo>
                  <a:pt x="340" y="240"/>
                </a:lnTo>
                <a:lnTo>
                  <a:pt x="338" y="242"/>
                </a:lnTo>
                <a:lnTo>
                  <a:pt x="338" y="246"/>
                </a:lnTo>
                <a:lnTo>
                  <a:pt x="340" y="248"/>
                </a:lnTo>
                <a:lnTo>
                  <a:pt x="342" y="250"/>
                </a:lnTo>
                <a:lnTo>
                  <a:pt x="342" y="254"/>
                </a:lnTo>
                <a:lnTo>
                  <a:pt x="334" y="264"/>
                </a:lnTo>
                <a:lnTo>
                  <a:pt x="336" y="270"/>
                </a:lnTo>
                <a:lnTo>
                  <a:pt x="342" y="274"/>
                </a:lnTo>
                <a:lnTo>
                  <a:pt x="348" y="278"/>
                </a:lnTo>
                <a:lnTo>
                  <a:pt x="352" y="282"/>
                </a:lnTo>
                <a:lnTo>
                  <a:pt x="346" y="282"/>
                </a:lnTo>
                <a:lnTo>
                  <a:pt x="338" y="280"/>
                </a:lnTo>
                <a:lnTo>
                  <a:pt x="326" y="272"/>
                </a:lnTo>
                <a:lnTo>
                  <a:pt x="320" y="276"/>
                </a:lnTo>
                <a:lnTo>
                  <a:pt x="316" y="282"/>
                </a:lnTo>
                <a:lnTo>
                  <a:pt x="320" y="292"/>
                </a:lnTo>
                <a:lnTo>
                  <a:pt x="320" y="296"/>
                </a:lnTo>
                <a:lnTo>
                  <a:pt x="318" y="300"/>
                </a:lnTo>
                <a:lnTo>
                  <a:pt x="314" y="300"/>
                </a:lnTo>
                <a:lnTo>
                  <a:pt x="310" y="298"/>
                </a:lnTo>
                <a:lnTo>
                  <a:pt x="308" y="296"/>
                </a:lnTo>
                <a:lnTo>
                  <a:pt x="304" y="296"/>
                </a:lnTo>
                <a:lnTo>
                  <a:pt x="300" y="296"/>
                </a:lnTo>
                <a:lnTo>
                  <a:pt x="296" y="300"/>
                </a:lnTo>
                <a:lnTo>
                  <a:pt x="290" y="306"/>
                </a:lnTo>
                <a:lnTo>
                  <a:pt x="292" y="312"/>
                </a:lnTo>
                <a:lnTo>
                  <a:pt x="298" y="318"/>
                </a:lnTo>
                <a:lnTo>
                  <a:pt x="300" y="324"/>
                </a:lnTo>
                <a:lnTo>
                  <a:pt x="300" y="328"/>
                </a:lnTo>
                <a:lnTo>
                  <a:pt x="298" y="330"/>
                </a:lnTo>
                <a:lnTo>
                  <a:pt x="292" y="328"/>
                </a:lnTo>
                <a:lnTo>
                  <a:pt x="288" y="324"/>
                </a:lnTo>
                <a:lnTo>
                  <a:pt x="286" y="320"/>
                </a:lnTo>
                <a:lnTo>
                  <a:pt x="282" y="318"/>
                </a:lnTo>
                <a:lnTo>
                  <a:pt x="274" y="318"/>
                </a:lnTo>
                <a:lnTo>
                  <a:pt x="270" y="322"/>
                </a:lnTo>
                <a:lnTo>
                  <a:pt x="268" y="326"/>
                </a:lnTo>
                <a:lnTo>
                  <a:pt x="266" y="332"/>
                </a:lnTo>
                <a:lnTo>
                  <a:pt x="268" y="338"/>
                </a:lnTo>
                <a:lnTo>
                  <a:pt x="270" y="344"/>
                </a:lnTo>
                <a:lnTo>
                  <a:pt x="272" y="348"/>
                </a:lnTo>
                <a:lnTo>
                  <a:pt x="276" y="352"/>
                </a:lnTo>
                <a:lnTo>
                  <a:pt x="276" y="356"/>
                </a:lnTo>
                <a:lnTo>
                  <a:pt x="274" y="360"/>
                </a:lnTo>
                <a:lnTo>
                  <a:pt x="270" y="360"/>
                </a:lnTo>
                <a:lnTo>
                  <a:pt x="268" y="358"/>
                </a:lnTo>
                <a:lnTo>
                  <a:pt x="264" y="354"/>
                </a:lnTo>
                <a:lnTo>
                  <a:pt x="262" y="340"/>
                </a:lnTo>
                <a:lnTo>
                  <a:pt x="260" y="336"/>
                </a:lnTo>
                <a:lnTo>
                  <a:pt x="256" y="334"/>
                </a:lnTo>
                <a:lnTo>
                  <a:pt x="252" y="332"/>
                </a:lnTo>
                <a:lnTo>
                  <a:pt x="248" y="332"/>
                </a:lnTo>
                <a:lnTo>
                  <a:pt x="238" y="334"/>
                </a:lnTo>
                <a:lnTo>
                  <a:pt x="232" y="340"/>
                </a:lnTo>
                <a:lnTo>
                  <a:pt x="234" y="348"/>
                </a:lnTo>
                <a:lnTo>
                  <a:pt x="234" y="356"/>
                </a:lnTo>
                <a:lnTo>
                  <a:pt x="228" y="352"/>
                </a:lnTo>
                <a:lnTo>
                  <a:pt x="220" y="350"/>
                </a:lnTo>
                <a:lnTo>
                  <a:pt x="212" y="350"/>
                </a:lnTo>
                <a:lnTo>
                  <a:pt x="204" y="352"/>
                </a:lnTo>
                <a:lnTo>
                  <a:pt x="202" y="346"/>
                </a:lnTo>
                <a:lnTo>
                  <a:pt x="200" y="342"/>
                </a:lnTo>
                <a:lnTo>
                  <a:pt x="194" y="342"/>
                </a:lnTo>
                <a:lnTo>
                  <a:pt x="190" y="342"/>
                </a:lnTo>
                <a:lnTo>
                  <a:pt x="186" y="344"/>
                </a:lnTo>
                <a:lnTo>
                  <a:pt x="184" y="346"/>
                </a:lnTo>
                <a:lnTo>
                  <a:pt x="178" y="362"/>
                </a:lnTo>
                <a:lnTo>
                  <a:pt x="174" y="360"/>
                </a:lnTo>
                <a:lnTo>
                  <a:pt x="172" y="360"/>
                </a:lnTo>
                <a:lnTo>
                  <a:pt x="170" y="356"/>
                </a:lnTo>
                <a:lnTo>
                  <a:pt x="168" y="352"/>
                </a:lnTo>
                <a:lnTo>
                  <a:pt x="166" y="350"/>
                </a:lnTo>
                <a:lnTo>
                  <a:pt x="162" y="352"/>
                </a:lnTo>
                <a:lnTo>
                  <a:pt x="162" y="348"/>
                </a:lnTo>
                <a:lnTo>
                  <a:pt x="164" y="348"/>
                </a:lnTo>
                <a:lnTo>
                  <a:pt x="164" y="346"/>
                </a:lnTo>
                <a:lnTo>
                  <a:pt x="164" y="344"/>
                </a:lnTo>
                <a:lnTo>
                  <a:pt x="164" y="340"/>
                </a:lnTo>
                <a:lnTo>
                  <a:pt x="160" y="340"/>
                </a:lnTo>
                <a:lnTo>
                  <a:pt x="158" y="340"/>
                </a:lnTo>
                <a:lnTo>
                  <a:pt x="154" y="338"/>
                </a:lnTo>
                <a:lnTo>
                  <a:pt x="152" y="340"/>
                </a:lnTo>
                <a:lnTo>
                  <a:pt x="150" y="344"/>
                </a:lnTo>
                <a:lnTo>
                  <a:pt x="150" y="350"/>
                </a:lnTo>
                <a:lnTo>
                  <a:pt x="148" y="356"/>
                </a:lnTo>
                <a:lnTo>
                  <a:pt x="148" y="358"/>
                </a:lnTo>
                <a:lnTo>
                  <a:pt x="146" y="360"/>
                </a:lnTo>
                <a:lnTo>
                  <a:pt x="142" y="356"/>
                </a:lnTo>
                <a:lnTo>
                  <a:pt x="142" y="352"/>
                </a:lnTo>
                <a:lnTo>
                  <a:pt x="140" y="344"/>
                </a:lnTo>
                <a:lnTo>
                  <a:pt x="140" y="338"/>
                </a:lnTo>
                <a:lnTo>
                  <a:pt x="138" y="336"/>
                </a:lnTo>
                <a:lnTo>
                  <a:pt x="134" y="332"/>
                </a:lnTo>
                <a:lnTo>
                  <a:pt x="130" y="332"/>
                </a:lnTo>
                <a:lnTo>
                  <a:pt x="124" y="340"/>
                </a:lnTo>
                <a:lnTo>
                  <a:pt x="122" y="344"/>
                </a:lnTo>
                <a:lnTo>
                  <a:pt x="120" y="348"/>
                </a:lnTo>
                <a:lnTo>
                  <a:pt x="118" y="346"/>
                </a:lnTo>
                <a:lnTo>
                  <a:pt x="116" y="344"/>
                </a:lnTo>
                <a:lnTo>
                  <a:pt x="116" y="338"/>
                </a:lnTo>
                <a:lnTo>
                  <a:pt x="116" y="332"/>
                </a:lnTo>
                <a:lnTo>
                  <a:pt x="116" y="328"/>
                </a:lnTo>
                <a:lnTo>
                  <a:pt x="112" y="324"/>
                </a:lnTo>
                <a:lnTo>
                  <a:pt x="108" y="324"/>
                </a:lnTo>
                <a:lnTo>
                  <a:pt x="106" y="324"/>
                </a:lnTo>
                <a:lnTo>
                  <a:pt x="104" y="328"/>
                </a:lnTo>
                <a:lnTo>
                  <a:pt x="96" y="344"/>
                </a:lnTo>
                <a:lnTo>
                  <a:pt x="92" y="342"/>
                </a:lnTo>
                <a:lnTo>
                  <a:pt x="90" y="336"/>
                </a:lnTo>
                <a:lnTo>
                  <a:pt x="94" y="328"/>
                </a:lnTo>
                <a:lnTo>
                  <a:pt x="82" y="310"/>
                </a:lnTo>
                <a:lnTo>
                  <a:pt x="72" y="294"/>
                </a:lnTo>
                <a:lnTo>
                  <a:pt x="66" y="296"/>
                </a:lnTo>
                <a:lnTo>
                  <a:pt x="62" y="300"/>
                </a:lnTo>
                <a:lnTo>
                  <a:pt x="58" y="304"/>
                </a:lnTo>
                <a:lnTo>
                  <a:pt x="54" y="306"/>
                </a:lnTo>
                <a:lnTo>
                  <a:pt x="50" y="302"/>
                </a:lnTo>
                <a:lnTo>
                  <a:pt x="48" y="296"/>
                </a:lnTo>
                <a:lnTo>
                  <a:pt x="54" y="294"/>
                </a:lnTo>
                <a:lnTo>
                  <a:pt x="56" y="292"/>
                </a:lnTo>
                <a:lnTo>
                  <a:pt x="58" y="286"/>
                </a:lnTo>
                <a:lnTo>
                  <a:pt x="60" y="280"/>
                </a:lnTo>
                <a:lnTo>
                  <a:pt x="56" y="270"/>
                </a:lnTo>
                <a:lnTo>
                  <a:pt x="52" y="264"/>
                </a:lnTo>
                <a:lnTo>
                  <a:pt x="48" y="262"/>
                </a:lnTo>
                <a:lnTo>
                  <a:pt x="44" y="262"/>
                </a:lnTo>
                <a:lnTo>
                  <a:pt x="40" y="264"/>
                </a:lnTo>
                <a:lnTo>
                  <a:pt x="34" y="270"/>
                </a:lnTo>
                <a:lnTo>
                  <a:pt x="36" y="272"/>
                </a:lnTo>
                <a:lnTo>
                  <a:pt x="40" y="272"/>
                </a:lnTo>
                <a:lnTo>
                  <a:pt x="26" y="274"/>
                </a:lnTo>
                <a:lnTo>
                  <a:pt x="14" y="272"/>
                </a:lnTo>
                <a:lnTo>
                  <a:pt x="16" y="268"/>
                </a:lnTo>
                <a:lnTo>
                  <a:pt x="22" y="262"/>
                </a:lnTo>
                <a:lnTo>
                  <a:pt x="36" y="254"/>
                </a:lnTo>
                <a:lnTo>
                  <a:pt x="36" y="244"/>
                </a:lnTo>
                <a:lnTo>
                  <a:pt x="36" y="232"/>
                </a:lnTo>
                <a:lnTo>
                  <a:pt x="34" y="230"/>
                </a:lnTo>
                <a:lnTo>
                  <a:pt x="32" y="230"/>
                </a:lnTo>
                <a:lnTo>
                  <a:pt x="30" y="230"/>
                </a:lnTo>
                <a:lnTo>
                  <a:pt x="30" y="228"/>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nchorCtr="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600" b="1">
                <a:solidFill>
                  <a:srgbClr val="FFFFFF"/>
                </a:solidFill>
                <a:latin typeface="Tahoma" panose="020B0604030504040204" pitchFamily="34" charset="0"/>
                <a:ea typeface="微软雅黑" panose="020B0503020204020204" pitchFamily="34" charset="-122"/>
                <a:sym typeface="Tahoma" panose="020B0604030504040204" pitchFamily="34" charset="0"/>
              </a:rPr>
              <a:t>4</a:t>
            </a:r>
            <a:endParaRPr lang="zh-CN" altLang="en-US" sz="3600" b="1">
              <a:solidFill>
                <a:srgbClr val="FFFFFF"/>
              </a:solidFill>
              <a:latin typeface="Tahoma" panose="020B0604030504040204" pitchFamily="34" charset="0"/>
              <a:ea typeface="微软雅黑" panose="020B0503020204020204" pitchFamily="34" charset="-122"/>
              <a:sym typeface="Tahoma" panose="020B0604030504040204" pitchFamily="34" charset="0"/>
            </a:endParaRPr>
          </a:p>
        </p:txBody>
      </p:sp>
      <p:sp>
        <p:nvSpPr>
          <p:cNvPr id="9" name="MH_SubTitle_1"/>
          <p:cNvSpPr txBox="1">
            <a:spLocks noChangeArrowheads="1"/>
          </p:cNvSpPr>
          <p:nvPr>
            <p:custDataLst>
              <p:tags r:id="rId5"/>
            </p:custDataLst>
          </p:nvPr>
        </p:nvSpPr>
        <p:spPr bwMode="auto">
          <a:xfrm>
            <a:off x="4477329" y="2167117"/>
            <a:ext cx="6257202" cy="66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40000"/>
              </a:lnSpc>
              <a:defRPr/>
            </a:pPr>
            <a:r>
              <a:rPr lang="zh-CN" altLang="en-US" sz="2000" dirty="0">
                <a:latin typeface="微软雅黑" panose="020B0503020204020204" pitchFamily="34" charset="-122"/>
                <a:ea typeface="微软雅黑" panose="020B0503020204020204" pitchFamily="34" charset="-122"/>
                <a:cs typeface="Verdana" panose="020B0604030504040204" pitchFamily="34" charset="0"/>
              </a:rPr>
              <a:t>有助于了解及时了解自身身体状况以及管理自身</a:t>
            </a:r>
            <a:r>
              <a:rPr lang="zh-CN" altLang="en-US" sz="2000" dirty="0" smtClean="0">
                <a:latin typeface="微软雅黑" panose="020B0503020204020204" pitchFamily="34" charset="-122"/>
                <a:ea typeface="微软雅黑" panose="020B0503020204020204" pitchFamily="34" charset="-122"/>
                <a:cs typeface="Verdana" panose="020B0604030504040204" pitchFamily="34" charset="0"/>
              </a:rPr>
              <a:t>健康；</a:t>
            </a:r>
            <a:endParaRPr lang="zh-CN" altLang="en-US" sz="2000" dirty="0">
              <a:latin typeface="微软雅黑" panose="020B0503020204020204" pitchFamily="34" charset="-122"/>
              <a:ea typeface="微软雅黑" panose="020B0503020204020204" pitchFamily="34" charset="-122"/>
              <a:cs typeface="Verdana" panose="020B0604030504040204" pitchFamily="34" charset="0"/>
            </a:endParaRPr>
          </a:p>
        </p:txBody>
      </p:sp>
      <p:sp>
        <p:nvSpPr>
          <p:cNvPr id="10" name="MH_SubTitle_2"/>
          <p:cNvSpPr txBox="1">
            <a:spLocks noChangeArrowheads="1"/>
          </p:cNvSpPr>
          <p:nvPr>
            <p:custDataLst>
              <p:tags r:id="rId6"/>
            </p:custDataLst>
          </p:nvPr>
        </p:nvSpPr>
        <p:spPr bwMode="auto">
          <a:xfrm>
            <a:off x="2789816" y="3149384"/>
            <a:ext cx="8141420" cy="66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40000"/>
              </a:lnSpc>
              <a:defRPr/>
            </a:pPr>
            <a:r>
              <a:rPr lang="zh-CN" altLang="en-US" sz="2000" dirty="0">
                <a:latin typeface="微软雅黑" panose="020B0503020204020204" pitchFamily="34" charset="-122"/>
                <a:ea typeface="微软雅黑" panose="020B0503020204020204" pitchFamily="34" charset="-122"/>
                <a:cs typeface="Verdana" panose="020B0604030504040204" pitchFamily="34" charset="0"/>
              </a:rPr>
              <a:t>提供在线诊疗等医疗服务，在一定程度上缓解了传统医疗看病难之</a:t>
            </a:r>
            <a:r>
              <a:rPr lang="zh-CN" altLang="en-US" sz="2000" dirty="0" smtClean="0">
                <a:latin typeface="微软雅黑" panose="020B0503020204020204" pitchFamily="34" charset="-122"/>
                <a:ea typeface="微软雅黑" panose="020B0503020204020204" pitchFamily="34" charset="-122"/>
                <a:cs typeface="Verdana" panose="020B0604030504040204" pitchFamily="34" charset="0"/>
              </a:rPr>
              <a:t>痛；</a:t>
            </a:r>
            <a:endParaRPr lang="zh-CN" altLang="en-US" sz="2000" dirty="0">
              <a:latin typeface="微软雅黑" panose="020B0503020204020204" pitchFamily="34" charset="-122"/>
              <a:ea typeface="微软雅黑" panose="020B0503020204020204" pitchFamily="34" charset="-122"/>
              <a:cs typeface="Verdana" panose="020B0604030504040204" pitchFamily="34" charset="0"/>
            </a:endParaRPr>
          </a:p>
        </p:txBody>
      </p:sp>
      <p:sp>
        <p:nvSpPr>
          <p:cNvPr id="11" name="MH_SubTitle_3"/>
          <p:cNvSpPr txBox="1">
            <a:spLocks noChangeArrowheads="1"/>
          </p:cNvSpPr>
          <p:nvPr>
            <p:custDataLst>
              <p:tags r:id="rId7"/>
            </p:custDataLst>
          </p:nvPr>
        </p:nvSpPr>
        <p:spPr bwMode="auto">
          <a:xfrm>
            <a:off x="4477329" y="4131650"/>
            <a:ext cx="6575856" cy="66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40000"/>
              </a:lnSpc>
              <a:defRPr/>
            </a:pPr>
            <a:r>
              <a:rPr lang="zh-CN" altLang="en-US" sz="2000" dirty="0">
                <a:latin typeface="微软雅黑" panose="020B0503020204020204" pitchFamily="34" charset="-122"/>
                <a:ea typeface="微软雅黑" panose="020B0503020204020204" pitchFamily="34" charset="-122"/>
                <a:cs typeface="Verdana" panose="020B0604030504040204" pitchFamily="34" charset="0"/>
              </a:rPr>
              <a:t>提供了医生之间的交流平台，加强了医生之间的学术</a:t>
            </a:r>
            <a:r>
              <a:rPr lang="zh-CN" altLang="en-US" sz="2000" dirty="0" smtClean="0">
                <a:latin typeface="微软雅黑" panose="020B0503020204020204" pitchFamily="34" charset="-122"/>
                <a:ea typeface="微软雅黑" panose="020B0503020204020204" pitchFamily="34" charset="-122"/>
                <a:cs typeface="Verdana" panose="020B0604030504040204" pitchFamily="34" charset="0"/>
              </a:rPr>
              <a:t>交流；</a:t>
            </a:r>
            <a:endParaRPr lang="zh-CN" altLang="en-US" sz="2000" dirty="0">
              <a:latin typeface="微软雅黑" panose="020B0503020204020204" pitchFamily="34" charset="-122"/>
              <a:ea typeface="微软雅黑" panose="020B0503020204020204" pitchFamily="34" charset="-122"/>
              <a:cs typeface="Verdana" panose="020B0604030504040204" pitchFamily="34" charset="0"/>
            </a:endParaRPr>
          </a:p>
        </p:txBody>
      </p:sp>
      <p:sp>
        <p:nvSpPr>
          <p:cNvPr id="12" name="MH_SubTitle_2"/>
          <p:cNvSpPr txBox="1">
            <a:spLocks noChangeArrowheads="1"/>
          </p:cNvSpPr>
          <p:nvPr>
            <p:custDataLst>
              <p:tags r:id="rId8"/>
            </p:custDataLst>
          </p:nvPr>
        </p:nvSpPr>
        <p:spPr bwMode="auto">
          <a:xfrm>
            <a:off x="2789816" y="5172653"/>
            <a:ext cx="6409602" cy="66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40000"/>
              </a:lnSpc>
              <a:defRPr/>
            </a:pPr>
            <a:r>
              <a:rPr lang="zh-CN" altLang="en-US" sz="2000" dirty="0">
                <a:latin typeface="微软雅黑" panose="020B0503020204020204" pitchFamily="34" charset="-122"/>
                <a:ea typeface="微软雅黑" panose="020B0503020204020204" pitchFamily="34" charset="-122"/>
                <a:cs typeface="Verdana" panose="020B0604030504040204" pitchFamily="34" charset="0"/>
              </a:rPr>
              <a:t>在慢病管理方面提出了新的管理</a:t>
            </a:r>
            <a:r>
              <a:rPr lang="zh-CN" altLang="en-US" sz="2000" dirty="0" smtClean="0">
                <a:latin typeface="微软雅黑" panose="020B0503020204020204" pitchFamily="34" charset="-122"/>
                <a:ea typeface="微软雅黑" panose="020B0503020204020204" pitchFamily="34" charset="-122"/>
                <a:cs typeface="Verdana" panose="020B0604030504040204" pitchFamily="34" charset="0"/>
              </a:rPr>
              <a:t>方法。</a:t>
            </a:r>
            <a:endParaRPr lang="zh-CN" altLang="en-US" sz="2000" dirty="0">
              <a:latin typeface="微软雅黑" panose="020B0503020204020204" pitchFamily="34" charset="-122"/>
              <a:ea typeface="微软雅黑" panose="020B0503020204020204" pitchFamily="34" charset="-122"/>
              <a:cs typeface="Verdana" panose="020B0604030504040204" pitchFamily="34" charset="0"/>
            </a:endParaRPr>
          </a:p>
        </p:txBody>
      </p:sp>
    </p:spTree>
    <p:extLst>
      <p:ext uri="{BB962C8B-B14F-4D97-AF65-F5344CB8AC3E}">
        <p14:creationId xmlns:p14="http://schemas.microsoft.com/office/powerpoint/2010/main" val="2780878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P spid="10" grpId="0"/>
      <p:bldP spid="11"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3. </a:t>
            </a:r>
            <a:r>
              <a:rPr lang="zh-CN" altLang="en-US" dirty="0" smtClean="0"/>
              <a:t>总结</a:t>
            </a:r>
            <a:endParaRPr lang="zh-CN" altLang="en-US" dirty="0"/>
          </a:p>
        </p:txBody>
      </p:sp>
      <p:sp>
        <p:nvSpPr>
          <p:cNvPr id="4" name="内容占位符 2"/>
          <p:cNvSpPr txBox="1">
            <a:spLocks/>
          </p:cNvSpPr>
          <p:nvPr/>
        </p:nvSpPr>
        <p:spPr>
          <a:xfrm>
            <a:off x="754746" y="1257300"/>
            <a:ext cx="5604489" cy="654627"/>
          </a:xfrm>
          <a:prstGeom prst="rect">
            <a:avLst/>
          </a:prstGeom>
        </p:spPr>
        <p:txBody>
          <a:bodyPr vert="horz" lIns="91440" tIns="45720" rIns="91440" bIns="45720" rtlCol="0">
            <a:normAutofit/>
          </a:bodyPr>
          <a:lstStyle>
            <a:lvl1pPr marL="357188" indent="-357188" algn="l" defTabSz="914400" rtl="0" eaLnBrk="1" latinLnBrk="0" hangingPunct="1">
              <a:lnSpc>
                <a:spcPct val="90000"/>
              </a:lnSpc>
              <a:spcBef>
                <a:spcPts val="1800"/>
              </a:spcBef>
              <a:buClr>
                <a:schemeClr val="accent1"/>
              </a:buClr>
              <a:buSzPct val="70000"/>
              <a:buFont typeface="Wingdings 2" panose="05020102010507070707" pitchFamily="18" charset="2"/>
              <a:buChar char=""/>
              <a:defRPr sz="2800" kern="1200">
                <a:solidFill>
                  <a:schemeClr val="accent1"/>
                </a:solidFill>
                <a:latin typeface="+mn-lt"/>
                <a:ea typeface="+mn-ea"/>
                <a:cs typeface="+mn-cs"/>
              </a:defRPr>
            </a:lvl1pPr>
            <a:lvl2pPr marL="357188" indent="-357188" algn="l" defTabSz="914400" rtl="0" eaLnBrk="1" latinLnBrk="0" hangingPunct="1">
              <a:lnSpc>
                <a:spcPct val="130000"/>
              </a:lnSpc>
              <a:spcBef>
                <a:spcPts val="0"/>
              </a:spcBef>
              <a:buFont typeface="Calibri" panose="020F0502020204030204" pitchFamily="34" charset="0"/>
              <a:buChar char=" "/>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solidFill>
                  <a:schemeClr val="tx1"/>
                </a:solidFill>
                <a:latin typeface="微软雅黑" panose="020B0503020204020204" pitchFamily="34" charset="-122"/>
                <a:ea typeface="微软雅黑" panose="020B0503020204020204" pitchFamily="34" charset="-122"/>
              </a:rPr>
              <a:t>3.2 </a:t>
            </a:r>
            <a:r>
              <a:rPr lang="zh-CN" altLang="en-US" dirty="0" smtClean="0">
                <a:solidFill>
                  <a:schemeClr val="tx1"/>
                </a:solidFill>
                <a:latin typeface="微软雅黑" panose="020B0503020204020204" pitchFamily="34" charset="-122"/>
                <a:ea typeface="微软雅黑" panose="020B0503020204020204" pitchFamily="34" charset="-122"/>
              </a:rPr>
              <a:t>移动医疗未来发展方向</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13" name="MH_Other_1"/>
          <p:cNvSpPr/>
          <p:nvPr>
            <p:custDataLst>
              <p:tags r:id="rId1"/>
            </p:custDataLst>
          </p:nvPr>
        </p:nvSpPr>
        <p:spPr>
          <a:xfrm>
            <a:off x="3923579" y="2231014"/>
            <a:ext cx="825500" cy="8255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600" b="1" dirty="0">
                <a:solidFill>
                  <a:srgbClr val="FFFFFF"/>
                </a:solidFill>
                <a:latin typeface="+mj-lt"/>
                <a:ea typeface="微软雅黑" panose="020B0503020204020204" pitchFamily="34" charset="-122"/>
              </a:rPr>
              <a:t>A</a:t>
            </a:r>
            <a:endParaRPr lang="zh-HK" altLang="en-US" sz="3600" b="1" dirty="0">
              <a:solidFill>
                <a:srgbClr val="FFFFFF"/>
              </a:solidFill>
              <a:latin typeface="+mj-lt"/>
              <a:ea typeface="微软雅黑" panose="020B0503020204020204" pitchFamily="34" charset="-122"/>
            </a:endParaRPr>
          </a:p>
        </p:txBody>
      </p:sp>
      <p:sp>
        <p:nvSpPr>
          <p:cNvPr id="14" name="MH_Other_2"/>
          <p:cNvSpPr/>
          <p:nvPr>
            <p:custDataLst>
              <p:tags r:id="rId2"/>
            </p:custDataLst>
          </p:nvPr>
        </p:nvSpPr>
        <p:spPr>
          <a:xfrm>
            <a:off x="4749079" y="3720090"/>
            <a:ext cx="825500" cy="82391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600" b="1" dirty="0">
                <a:solidFill>
                  <a:srgbClr val="FFFFFF"/>
                </a:solidFill>
                <a:latin typeface="+mj-lt"/>
                <a:ea typeface="微软雅黑" panose="020B0503020204020204" pitchFamily="34" charset="-122"/>
              </a:rPr>
              <a:t>B</a:t>
            </a:r>
            <a:endParaRPr lang="zh-HK" altLang="en-US" sz="3600" b="1" dirty="0">
              <a:solidFill>
                <a:srgbClr val="FFFFFF"/>
              </a:solidFill>
              <a:latin typeface="+mj-lt"/>
              <a:ea typeface="微软雅黑" panose="020B0503020204020204" pitchFamily="34" charset="-122"/>
            </a:endParaRPr>
          </a:p>
        </p:txBody>
      </p:sp>
      <p:sp>
        <p:nvSpPr>
          <p:cNvPr id="15" name="MH_Other_3"/>
          <p:cNvSpPr/>
          <p:nvPr>
            <p:custDataLst>
              <p:tags r:id="rId3"/>
            </p:custDataLst>
          </p:nvPr>
        </p:nvSpPr>
        <p:spPr>
          <a:xfrm>
            <a:off x="3923579" y="5207577"/>
            <a:ext cx="825500" cy="8239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600" b="1" dirty="0">
                <a:solidFill>
                  <a:srgbClr val="FFFFFF"/>
                </a:solidFill>
                <a:latin typeface="+mj-lt"/>
                <a:ea typeface="微软雅黑" panose="020B0503020204020204" pitchFamily="34" charset="-122"/>
              </a:rPr>
              <a:t>C</a:t>
            </a:r>
            <a:endParaRPr lang="zh-HK" altLang="en-US" sz="3600" b="1" dirty="0">
              <a:solidFill>
                <a:srgbClr val="FFFFFF"/>
              </a:solidFill>
              <a:latin typeface="+mj-lt"/>
              <a:ea typeface="微软雅黑" panose="020B0503020204020204" pitchFamily="34" charset="-122"/>
            </a:endParaRPr>
          </a:p>
        </p:txBody>
      </p:sp>
      <p:cxnSp>
        <p:nvCxnSpPr>
          <p:cNvPr id="16" name="MH_Other_4"/>
          <p:cNvCxnSpPr/>
          <p:nvPr>
            <p:custDataLst>
              <p:tags r:id="rId4"/>
            </p:custDataLst>
          </p:nvPr>
        </p:nvCxnSpPr>
        <p:spPr>
          <a:xfrm flipV="1">
            <a:off x="3040929" y="2893003"/>
            <a:ext cx="730250" cy="433387"/>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MH_Other_5"/>
          <p:cNvCxnSpPr/>
          <p:nvPr>
            <p:custDataLst>
              <p:tags r:id="rId5"/>
            </p:custDataLst>
          </p:nvPr>
        </p:nvCxnSpPr>
        <p:spPr>
          <a:xfrm>
            <a:off x="3321917" y="4131252"/>
            <a:ext cx="12287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MH_Other_6"/>
          <p:cNvCxnSpPr/>
          <p:nvPr>
            <p:custDataLst>
              <p:tags r:id="rId6"/>
            </p:custDataLst>
          </p:nvPr>
        </p:nvCxnSpPr>
        <p:spPr>
          <a:xfrm>
            <a:off x="3025054" y="4898014"/>
            <a:ext cx="730250" cy="433388"/>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MH_Other_7"/>
          <p:cNvSpPr/>
          <p:nvPr>
            <p:custDataLst>
              <p:tags r:id="rId7"/>
            </p:custDataLst>
          </p:nvPr>
        </p:nvSpPr>
        <p:spPr>
          <a:xfrm>
            <a:off x="2258292" y="3213677"/>
            <a:ext cx="917575" cy="1835150"/>
          </a:xfrm>
          <a:custGeom>
            <a:avLst/>
            <a:gdLst>
              <a:gd name="connsiteX0" fmla="*/ 0 w 1021616"/>
              <a:gd name="connsiteY0" fmla="*/ 0 h 2044708"/>
              <a:gd name="connsiteX1" fmla="*/ 205236 w 1021616"/>
              <a:gd name="connsiteY1" fmla="*/ 20690 h 2044708"/>
              <a:gd name="connsiteX2" fmla="*/ 1021616 w 1021616"/>
              <a:gd name="connsiteY2" fmla="*/ 1022354 h 2044708"/>
              <a:gd name="connsiteX3" fmla="*/ 205236 w 1021616"/>
              <a:gd name="connsiteY3" fmla="*/ 2024019 h 2044708"/>
              <a:gd name="connsiteX4" fmla="*/ 0 w 1021616"/>
              <a:gd name="connsiteY4" fmla="*/ 2044708 h 204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16" h="2044708">
                <a:moveTo>
                  <a:pt x="0" y="0"/>
                </a:moveTo>
                <a:lnTo>
                  <a:pt x="205236" y="20690"/>
                </a:lnTo>
                <a:cubicBezTo>
                  <a:pt x="671143" y="116028"/>
                  <a:pt x="1021616" y="528263"/>
                  <a:pt x="1021616" y="1022354"/>
                </a:cubicBezTo>
                <a:cubicBezTo>
                  <a:pt x="1021616" y="1516446"/>
                  <a:pt x="671143" y="1928680"/>
                  <a:pt x="205236" y="2024019"/>
                </a:cubicBezTo>
                <a:lnTo>
                  <a:pt x="0" y="2044708"/>
                </a:lnTo>
                <a:close/>
              </a:path>
            </a:pathLst>
          </a:custGeom>
          <a:solidFill>
            <a:schemeClr val="accent1"/>
          </a:solidFill>
          <a:ln w="12700" cap="flat" cmpd="sng" algn="ctr">
            <a:noFill/>
            <a:prstDash val="solid"/>
            <a:miter lim="800000"/>
          </a:ln>
          <a:effectLst/>
        </p:spPr>
        <p:txBody>
          <a:bodyPr anchor="ctr"/>
          <a:lstStyle/>
          <a:p>
            <a:pPr algn="ctr">
              <a:defRPr/>
            </a:pPr>
            <a:endParaRPr lang="zh-HK" altLang="en-US" kern="0">
              <a:solidFill>
                <a:prstClr val="white"/>
              </a:solidFill>
              <a:latin typeface="Arial"/>
              <a:ea typeface="幼圆"/>
            </a:endParaRPr>
          </a:p>
        </p:txBody>
      </p:sp>
      <p:sp>
        <p:nvSpPr>
          <p:cNvPr id="20" name="MH_Other_8"/>
          <p:cNvSpPr>
            <a:spLocks/>
          </p:cNvSpPr>
          <p:nvPr>
            <p:custDataLst>
              <p:tags r:id="rId8"/>
            </p:custDataLst>
          </p:nvPr>
        </p:nvSpPr>
        <p:spPr bwMode="auto">
          <a:xfrm>
            <a:off x="2258291" y="3556578"/>
            <a:ext cx="655638" cy="1150937"/>
          </a:xfrm>
          <a:custGeom>
            <a:avLst/>
            <a:gdLst>
              <a:gd name="T0" fmla="*/ 147700 w 730378"/>
              <a:gd name="T1" fmla="*/ 298432 h 1281345"/>
              <a:gd name="T2" fmla="*/ 96565 w 730378"/>
              <a:gd name="T3" fmla="*/ 487681 h 1281345"/>
              <a:gd name="T4" fmla="*/ 0 w 730378"/>
              <a:gd name="T5" fmla="*/ 435921 h 1281345"/>
              <a:gd name="T6" fmla="*/ 99924 w 730378"/>
              <a:gd name="T7" fmla="*/ 425406 h 1281345"/>
              <a:gd name="T8" fmla="*/ 102164 w 730378"/>
              <a:gd name="T9" fmla="*/ 344126 h 1281345"/>
              <a:gd name="T10" fmla="*/ 147326 w 730378"/>
              <a:gd name="T11" fmla="*/ 292770 h 1281345"/>
              <a:gd name="T12" fmla="*/ 12603 w 730378"/>
              <a:gd name="T13" fmla="*/ 261612 h 1281345"/>
              <a:gd name="T14" fmla="*/ 287 w 730378"/>
              <a:gd name="T15" fmla="*/ 293937 h 1281345"/>
              <a:gd name="T16" fmla="*/ 0 w 730378"/>
              <a:gd name="T17" fmla="*/ 261612 h 1281345"/>
              <a:gd name="T18" fmla="*/ 43208 w 730378"/>
              <a:gd name="T19" fmla="*/ 192064 h 1281345"/>
              <a:gd name="T20" fmla="*/ 50673 w 730378"/>
              <a:gd name="T21" fmla="*/ 211900 h 1281345"/>
              <a:gd name="T22" fmla="*/ 0 w 730378"/>
              <a:gd name="T23" fmla="*/ 226070 h 1281345"/>
              <a:gd name="T24" fmla="*/ 117886 w 730378"/>
              <a:gd name="T25" fmla="*/ 172584 h 1281345"/>
              <a:gd name="T26" fmla="*/ 147733 w 730378"/>
              <a:gd name="T27" fmla="*/ 245415 h 1281345"/>
              <a:gd name="T28" fmla="*/ 1486 w 730378"/>
              <a:gd name="T29" fmla="*/ 396739 h 1281345"/>
              <a:gd name="T30" fmla="*/ 0 w 730378"/>
              <a:gd name="T31" fmla="*/ 359892 h 1281345"/>
              <a:gd name="T32" fmla="*/ 116395 w 730378"/>
              <a:gd name="T33" fmla="*/ 175418 h 1281345"/>
              <a:gd name="T34" fmla="*/ 267111 w 730378"/>
              <a:gd name="T35" fmla="*/ 122939 h 1281345"/>
              <a:gd name="T36" fmla="*/ 273452 w 730378"/>
              <a:gd name="T37" fmla="*/ 142338 h 1281345"/>
              <a:gd name="T38" fmla="*/ 190262 w 730378"/>
              <a:gd name="T39" fmla="*/ 253078 h 1281345"/>
              <a:gd name="T40" fmla="*/ 170117 w 730378"/>
              <a:gd name="T41" fmla="*/ 257927 h 1281345"/>
              <a:gd name="T42" fmla="*/ 185412 w 730378"/>
              <a:gd name="T43" fmla="*/ 227212 h 1281345"/>
              <a:gd name="T44" fmla="*/ 257038 w 730378"/>
              <a:gd name="T45" fmla="*/ 127385 h 1281345"/>
              <a:gd name="T46" fmla="*/ 0 w 730378"/>
              <a:gd name="T47" fmla="*/ 87317 h 1281345"/>
              <a:gd name="T48" fmla="*/ 50673 w 730378"/>
              <a:gd name="T49" fmla="*/ 93390 h 1281345"/>
              <a:gd name="T50" fmla="*/ 44331 w 730378"/>
              <a:gd name="T51" fmla="*/ 121322 h 1281345"/>
              <a:gd name="T52" fmla="*/ 0 w 730378"/>
              <a:gd name="T53" fmla="*/ 121322 h 1281345"/>
              <a:gd name="T54" fmla="*/ 231540 w 730378"/>
              <a:gd name="T55" fmla="*/ 52504 h 1281345"/>
              <a:gd name="T56" fmla="*/ 255609 w 730378"/>
              <a:gd name="T57" fmla="*/ 91350 h 1281345"/>
              <a:gd name="T58" fmla="*/ 182844 w 730378"/>
              <a:gd name="T59" fmla="*/ 202487 h 1281345"/>
              <a:gd name="T60" fmla="*/ 138066 w 730378"/>
              <a:gd name="T61" fmla="*/ 146717 h 1281345"/>
              <a:gd name="T62" fmla="*/ 217175 w 730378"/>
              <a:gd name="T63" fmla="*/ 56595 h 1281345"/>
              <a:gd name="T64" fmla="*/ 0 w 730378"/>
              <a:gd name="T65" fmla="*/ 0 h 1281345"/>
              <a:gd name="T66" fmla="*/ 147700 w 730378"/>
              <a:gd name="T67" fmla="*/ 52165 h 1281345"/>
              <a:gd name="T68" fmla="*/ 144715 w 730378"/>
              <a:gd name="T69" fmla="*/ 90582 h 1281345"/>
              <a:gd name="T70" fmla="*/ 104777 w 730378"/>
              <a:gd name="T71" fmla="*/ 144767 h 1281345"/>
              <a:gd name="T72" fmla="*/ 99924 w 730378"/>
              <a:gd name="T73" fmla="*/ 119696 h 1281345"/>
              <a:gd name="T74" fmla="*/ 90593 w 730378"/>
              <a:gd name="T75" fmla="*/ 51760 h 1281345"/>
              <a:gd name="T76" fmla="*/ 0 w 730378"/>
              <a:gd name="T77" fmla="*/ 0 h 128134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730378" h="1281345">
                <a:moveTo>
                  <a:pt x="389254" y="769232"/>
                </a:moveTo>
                <a:cubicBezTo>
                  <a:pt x="389254" y="775607"/>
                  <a:pt x="390240" y="779857"/>
                  <a:pt x="390240" y="784107"/>
                </a:cubicBezTo>
                <a:cubicBezTo>
                  <a:pt x="390240" y="902042"/>
                  <a:pt x="390240" y="1018914"/>
                  <a:pt x="390240" y="1135786"/>
                </a:cubicBezTo>
                <a:cubicBezTo>
                  <a:pt x="389254" y="1222909"/>
                  <a:pt x="336001" y="1281345"/>
                  <a:pt x="255136" y="1281345"/>
                </a:cubicBezTo>
                <a:lnTo>
                  <a:pt x="0" y="1281345"/>
                </a:lnTo>
                <a:lnTo>
                  <a:pt x="0" y="1145348"/>
                </a:lnTo>
                <a:lnTo>
                  <a:pt x="238371" y="1145348"/>
                </a:lnTo>
                <a:cubicBezTo>
                  <a:pt x="262039" y="1145348"/>
                  <a:pt x="264011" y="1143223"/>
                  <a:pt x="264011" y="1117724"/>
                </a:cubicBezTo>
                <a:cubicBezTo>
                  <a:pt x="264011" y="1052913"/>
                  <a:pt x="264011" y="988102"/>
                  <a:pt x="264011" y="923291"/>
                </a:cubicBezTo>
                <a:cubicBezTo>
                  <a:pt x="264011" y="916916"/>
                  <a:pt x="265984" y="908416"/>
                  <a:pt x="269928" y="904166"/>
                </a:cubicBezTo>
                <a:cubicBezTo>
                  <a:pt x="307402" y="860605"/>
                  <a:pt x="344877" y="818106"/>
                  <a:pt x="382351" y="774545"/>
                </a:cubicBezTo>
                <a:cubicBezTo>
                  <a:pt x="384323" y="773482"/>
                  <a:pt x="385309" y="772420"/>
                  <a:pt x="389254" y="769232"/>
                </a:cubicBezTo>
                <a:close/>
                <a:moveTo>
                  <a:pt x="0" y="687365"/>
                </a:moveTo>
                <a:lnTo>
                  <a:pt x="33298" y="687365"/>
                </a:lnTo>
                <a:cubicBezTo>
                  <a:pt x="39215" y="687365"/>
                  <a:pt x="44145" y="687365"/>
                  <a:pt x="53019" y="687365"/>
                </a:cubicBezTo>
                <a:cubicBezTo>
                  <a:pt x="35270" y="718154"/>
                  <a:pt x="18508" y="745757"/>
                  <a:pt x="759" y="772299"/>
                </a:cubicBezTo>
                <a:lnTo>
                  <a:pt x="0" y="772596"/>
                </a:lnTo>
                <a:lnTo>
                  <a:pt x="0" y="687365"/>
                </a:lnTo>
                <a:close/>
                <a:moveTo>
                  <a:pt x="0" y="504636"/>
                </a:moveTo>
                <a:lnTo>
                  <a:pt x="114159" y="504636"/>
                </a:lnTo>
                <a:cubicBezTo>
                  <a:pt x="132900" y="504636"/>
                  <a:pt x="133886" y="505700"/>
                  <a:pt x="133886" y="524845"/>
                </a:cubicBezTo>
                <a:cubicBezTo>
                  <a:pt x="133886" y="535481"/>
                  <a:pt x="133886" y="546117"/>
                  <a:pt x="133886" y="556753"/>
                </a:cubicBezTo>
                <a:cubicBezTo>
                  <a:pt x="133886" y="580153"/>
                  <a:pt x="121064" y="593980"/>
                  <a:pt x="99364" y="593980"/>
                </a:cubicBezTo>
                <a:lnTo>
                  <a:pt x="0" y="593980"/>
                </a:lnTo>
                <a:lnTo>
                  <a:pt x="0" y="504636"/>
                </a:lnTo>
                <a:close/>
                <a:moveTo>
                  <a:pt x="311470" y="453454"/>
                </a:moveTo>
                <a:cubicBezTo>
                  <a:pt x="357799" y="494914"/>
                  <a:pt x="402156" y="534249"/>
                  <a:pt x="446513" y="574646"/>
                </a:cubicBezTo>
                <a:cubicBezTo>
                  <a:pt x="427785" y="599097"/>
                  <a:pt x="409056" y="622484"/>
                  <a:pt x="390327" y="644809"/>
                </a:cubicBezTo>
                <a:cubicBezTo>
                  <a:pt x="296684" y="760685"/>
                  <a:pt x="200084" y="874435"/>
                  <a:pt x="90670" y="974365"/>
                </a:cubicBezTo>
                <a:cubicBezTo>
                  <a:pt x="64056" y="999879"/>
                  <a:pt x="33498" y="1021141"/>
                  <a:pt x="3927" y="1042403"/>
                </a:cubicBezTo>
                <a:lnTo>
                  <a:pt x="0" y="1043604"/>
                </a:lnTo>
                <a:lnTo>
                  <a:pt x="0" y="945592"/>
                </a:lnTo>
                <a:lnTo>
                  <a:pt x="28570" y="882940"/>
                </a:lnTo>
                <a:cubicBezTo>
                  <a:pt x="110384" y="734108"/>
                  <a:pt x="206984" y="595907"/>
                  <a:pt x="307527" y="460896"/>
                </a:cubicBezTo>
                <a:cubicBezTo>
                  <a:pt x="308513" y="458770"/>
                  <a:pt x="309499" y="456643"/>
                  <a:pt x="311470" y="453454"/>
                </a:cubicBezTo>
                <a:close/>
                <a:moveTo>
                  <a:pt x="705737" y="323013"/>
                </a:moveTo>
                <a:cubicBezTo>
                  <a:pt x="717565" y="326198"/>
                  <a:pt x="730378" y="343189"/>
                  <a:pt x="730378" y="358055"/>
                </a:cubicBezTo>
                <a:cubicBezTo>
                  <a:pt x="728407" y="361241"/>
                  <a:pt x="726436" y="367612"/>
                  <a:pt x="722493" y="373984"/>
                </a:cubicBezTo>
                <a:cubicBezTo>
                  <a:pt x="669268" y="447255"/>
                  <a:pt x="616044" y="521588"/>
                  <a:pt x="562819" y="594859"/>
                </a:cubicBezTo>
                <a:cubicBezTo>
                  <a:pt x="544092" y="619282"/>
                  <a:pt x="523393" y="642644"/>
                  <a:pt x="502695" y="664944"/>
                </a:cubicBezTo>
                <a:cubicBezTo>
                  <a:pt x="493824" y="673439"/>
                  <a:pt x="481996" y="678749"/>
                  <a:pt x="470169" y="682996"/>
                </a:cubicBezTo>
                <a:cubicBezTo>
                  <a:pt x="464255" y="685120"/>
                  <a:pt x="452427" y="682996"/>
                  <a:pt x="449470" y="677687"/>
                </a:cubicBezTo>
                <a:cubicBezTo>
                  <a:pt x="446513" y="671315"/>
                  <a:pt x="446513" y="658573"/>
                  <a:pt x="449470" y="652201"/>
                </a:cubicBezTo>
                <a:cubicBezTo>
                  <a:pt x="461298" y="633087"/>
                  <a:pt x="476082" y="615035"/>
                  <a:pt x="489881" y="596983"/>
                </a:cubicBezTo>
                <a:cubicBezTo>
                  <a:pt x="544092" y="522650"/>
                  <a:pt x="598302" y="449379"/>
                  <a:pt x="653498" y="375046"/>
                </a:cubicBezTo>
                <a:cubicBezTo>
                  <a:pt x="662369" y="362303"/>
                  <a:pt x="671240" y="348498"/>
                  <a:pt x="679125" y="334694"/>
                </a:cubicBezTo>
                <a:cubicBezTo>
                  <a:pt x="686024" y="324075"/>
                  <a:pt x="693909" y="318765"/>
                  <a:pt x="705737" y="323013"/>
                </a:cubicBezTo>
                <a:close/>
                <a:moveTo>
                  <a:pt x="0" y="229421"/>
                </a:moveTo>
                <a:lnTo>
                  <a:pt x="119103" y="229421"/>
                </a:lnTo>
                <a:cubicBezTo>
                  <a:pt x="129944" y="229421"/>
                  <a:pt x="133886" y="233676"/>
                  <a:pt x="133886" y="245375"/>
                </a:cubicBezTo>
                <a:cubicBezTo>
                  <a:pt x="132901" y="264521"/>
                  <a:pt x="132901" y="282602"/>
                  <a:pt x="133886" y="301747"/>
                </a:cubicBezTo>
                <a:cubicBezTo>
                  <a:pt x="133886" y="314511"/>
                  <a:pt x="128958" y="318765"/>
                  <a:pt x="117132" y="318765"/>
                </a:cubicBezTo>
                <a:cubicBezTo>
                  <a:pt x="79681" y="318765"/>
                  <a:pt x="43216" y="318765"/>
                  <a:pt x="6751" y="318765"/>
                </a:cubicBezTo>
                <a:lnTo>
                  <a:pt x="0" y="318765"/>
                </a:lnTo>
                <a:lnTo>
                  <a:pt x="0" y="229421"/>
                </a:lnTo>
                <a:close/>
                <a:moveTo>
                  <a:pt x="611757" y="137949"/>
                </a:moveTo>
                <a:cubicBezTo>
                  <a:pt x="623835" y="139675"/>
                  <a:pt x="635912" y="146577"/>
                  <a:pt x="649715" y="158257"/>
                </a:cubicBezTo>
                <a:cubicBezTo>
                  <a:pt x="677320" y="183741"/>
                  <a:pt x="686193" y="208163"/>
                  <a:pt x="675348" y="240018"/>
                </a:cubicBezTo>
                <a:cubicBezTo>
                  <a:pt x="669433" y="257008"/>
                  <a:pt x="663517" y="275059"/>
                  <a:pt x="653658" y="289925"/>
                </a:cubicBezTo>
                <a:cubicBezTo>
                  <a:pt x="597461" y="370624"/>
                  <a:pt x="540279" y="450262"/>
                  <a:pt x="483096" y="532023"/>
                </a:cubicBezTo>
                <a:cubicBezTo>
                  <a:pt x="434787" y="489550"/>
                  <a:pt x="391407" y="450262"/>
                  <a:pt x="346055" y="410974"/>
                </a:cubicBezTo>
                <a:cubicBezTo>
                  <a:pt x="352956" y="401417"/>
                  <a:pt x="358872" y="392923"/>
                  <a:pt x="364787" y="385490"/>
                </a:cubicBezTo>
                <a:cubicBezTo>
                  <a:pt x="419012" y="319656"/>
                  <a:pt x="472251" y="252760"/>
                  <a:pt x="526476" y="187988"/>
                </a:cubicBezTo>
                <a:cubicBezTo>
                  <a:pt x="539293" y="172061"/>
                  <a:pt x="557039" y="159319"/>
                  <a:pt x="573800" y="148700"/>
                </a:cubicBezTo>
                <a:cubicBezTo>
                  <a:pt x="587602" y="139675"/>
                  <a:pt x="599680" y="136224"/>
                  <a:pt x="611757" y="137949"/>
                </a:cubicBezTo>
                <a:close/>
                <a:moveTo>
                  <a:pt x="0" y="0"/>
                </a:moveTo>
                <a:lnTo>
                  <a:pt x="258094" y="0"/>
                </a:lnTo>
                <a:cubicBezTo>
                  <a:pt x="333043" y="1063"/>
                  <a:pt x="387282" y="56311"/>
                  <a:pt x="390240" y="137059"/>
                </a:cubicBezTo>
                <a:cubicBezTo>
                  <a:pt x="390240" y="164684"/>
                  <a:pt x="390240" y="191246"/>
                  <a:pt x="389254" y="218870"/>
                </a:cubicBezTo>
                <a:cubicBezTo>
                  <a:pt x="389254" y="225245"/>
                  <a:pt x="386296" y="232682"/>
                  <a:pt x="382351" y="237995"/>
                </a:cubicBezTo>
                <a:cubicBezTo>
                  <a:pt x="353752" y="275181"/>
                  <a:pt x="325153" y="311305"/>
                  <a:pt x="297541" y="348492"/>
                </a:cubicBezTo>
                <a:cubicBezTo>
                  <a:pt x="289652" y="358054"/>
                  <a:pt x="283735" y="369741"/>
                  <a:pt x="276831" y="380366"/>
                </a:cubicBezTo>
                <a:cubicBezTo>
                  <a:pt x="273873" y="384616"/>
                  <a:pt x="269928" y="387804"/>
                  <a:pt x="264011" y="395241"/>
                </a:cubicBezTo>
                <a:cubicBezTo>
                  <a:pt x="264011" y="365492"/>
                  <a:pt x="264011" y="339992"/>
                  <a:pt x="264011" y="314493"/>
                </a:cubicBezTo>
                <a:cubicBezTo>
                  <a:pt x="264011" y="263494"/>
                  <a:pt x="264011" y="212495"/>
                  <a:pt x="264011" y="161496"/>
                </a:cubicBezTo>
                <a:cubicBezTo>
                  <a:pt x="264011" y="139184"/>
                  <a:pt x="261053" y="135997"/>
                  <a:pt x="239357" y="135997"/>
                </a:cubicBezTo>
                <a:lnTo>
                  <a:pt x="0" y="13599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1" name="MH_SubTitle_1"/>
          <p:cNvSpPr txBox="1">
            <a:spLocks noChangeArrowheads="1"/>
          </p:cNvSpPr>
          <p:nvPr>
            <p:custDataLst>
              <p:tags r:id="rId9"/>
            </p:custDataLst>
          </p:nvPr>
        </p:nvSpPr>
        <p:spPr bwMode="auto">
          <a:xfrm>
            <a:off x="4918942" y="2127827"/>
            <a:ext cx="4211204" cy="108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indent="457200" eaLnBrk="1" hangingPunct="1">
              <a:lnSpc>
                <a:spcPct val="120000"/>
              </a:lnSpc>
              <a:defRPr/>
            </a:pPr>
            <a:r>
              <a:rPr lang="zh-CN" altLang="en-US" dirty="0" smtClean="0">
                <a:latin typeface="微软雅黑" panose="020B0503020204020204" pitchFamily="34" charset="-122"/>
                <a:ea typeface="微软雅黑" panose="020B0503020204020204" pitchFamily="34" charset="-122"/>
              </a:rPr>
              <a:t>加强对健康医疗类信息的监管工作，提供更专业，更准确的信息</a:t>
            </a:r>
            <a:endParaRPr lang="zh-HK" altLang="en-US" dirty="0">
              <a:latin typeface="微软雅黑" panose="020B0503020204020204" pitchFamily="34" charset="-122"/>
              <a:ea typeface="微软雅黑" panose="020B0503020204020204" pitchFamily="34" charset="-122"/>
            </a:endParaRPr>
          </a:p>
        </p:txBody>
      </p:sp>
      <p:sp>
        <p:nvSpPr>
          <p:cNvPr id="22" name="MH_SubTitle_2"/>
          <p:cNvSpPr txBox="1">
            <a:spLocks noChangeArrowheads="1"/>
          </p:cNvSpPr>
          <p:nvPr>
            <p:custDataLst>
              <p:tags r:id="rId10"/>
            </p:custDataLst>
          </p:nvPr>
        </p:nvSpPr>
        <p:spPr bwMode="auto">
          <a:xfrm>
            <a:off x="5690467" y="3621664"/>
            <a:ext cx="5573279" cy="108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indent="457200">
              <a:lnSpc>
                <a:spcPct val="120000"/>
              </a:lnSpc>
              <a:defRPr/>
            </a:pPr>
            <a:r>
              <a:rPr lang="zh-CN" altLang="en-US" dirty="0">
                <a:latin typeface="微软雅黑" panose="020B0503020204020204" pitchFamily="34" charset="-122"/>
                <a:ea typeface="微软雅黑" panose="020B0503020204020204" pitchFamily="34" charset="-122"/>
              </a:rPr>
              <a:t>将移动技术贯穿到医院内部系统，实现电子病历与各环节的对接，从而带来更为顺畅的医疗服务</a:t>
            </a:r>
            <a:endParaRPr lang="zh-HK" altLang="en-US" dirty="0">
              <a:latin typeface="微软雅黑" panose="020B0503020204020204" pitchFamily="34" charset="-122"/>
              <a:ea typeface="微软雅黑" panose="020B0503020204020204" pitchFamily="34" charset="-122"/>
            </a:endParaRPr>
          </a:p>
        </p:txBody>
      </p:sp>
      <p:sp>
        <p:nvSpPr>
          <p:cNvPr id="23" name="MH_SubTitle_3"/>
          <p:cNvSpPr txBox="1">
            <a:spLocks noChangeArrowheads="1"/>
          </p:cNvSpPr>
          <p:nvPr>
            <p:custDataLst>
              <p:tags r:id="rId11"/>
            </p:custDataLst>
          </p:nvPr>
        </p:nvSpPr>
        <p:spPr bwMode="auto">
          <a:xfrm>
            <a:off x="4918942" y="5113914"/>
            <a:ext cx="5070185" cy="108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indent="457200">
              <a:lnSpc>
                <a:spcPct val="120000"/>
              </a:lnSpc>
              <a:defRPr/>
            </a:pPr>
            <a:r>
              <a:rPr lang="zh-CN" altLang="en-US" dirty="0">
                <a:latin typeface="微软雅黑" panose="020B0503020204020204" pitchFamily="34" charset="-122"/>
                <a:ea typeface="微软雅黑" panose="020B0503020204020204" pitchFamily="34" charset="-122"/>
              </a:rPr>
              <a:t>重视医疗数据的采集和分析，积极探索基于医疗数据的商业模式</a:t>
            </a:r>
            <a:endParaRPr lang="zh-HK"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7146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9" grpId="0" animBg="1"/>
      <p:bldP spid="20" grpId="0" animBg="1"/>
      <p:bldP spid="21" grpId="0"/>
      <p:bldP spid="22" grpId="0"/>
      <p:bldP spid="2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3"/>
          <p:cNvSpPr/>
          <p:nvPr>
            <p:custDataLst>
              <p:tags r:id="rId1"/>
            </p:custDataLst>
          </p:nvPr>
        </p:nvSpPr>
        <p:spPr>
          <a:xfrm rot="20063428">
            <a:off x="3621088" y="3252788"/>
            <a:ext cx="519112" cy="474662"/>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 name="直角三角形 4"/>
          <p:cNvSpPr/>
          <p:nvPr>
            <p:custDataLst>
              <p:tags r:id="rId2"/>
            </p:custDataLst>
          </p:nvPr>
        </p:nvSpPr>
        <p:spPr>
          <a:xfrm rot="7409929">
            <a:off x="4892676" y="3859213"/>
            <a:ext cx="350837" cy="249238"/>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 name="直角三角形 5"/>
          <p:cNvSpPr/>
          <p:nvPr>
            <p:custDataLst>
              <p:tags r:id="rId3"/>
            </p:custDataLst>
          </p:nvPr>
        </p:nvSpPr>
        <p:spPr>
          <a:xfrm rot="17352356">
            <a:off x="4533901" y="4851401"/>
            <a:ext cx="231775" cy="16510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直角三角形 6"/>
          <p:cNvSpPr/>
          <p:nvPr>
            <p:custDataLst>
              <p:tags r:id="rId4"/>
            </p:custDataLst>
          </p:nvPr>
        </p:nvSpPr>
        <p:spPr>
          <a:xfrm rot="17352356">
            <a:off x="4022726" y="5108576"/>
            <a:ext cx="119062" cy="65087"/>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直角三角形 7"/>
          <p:cNvSpPr/>
          <p:nvPr>
            <p:custDataLst>
              <p:tags r:id="rId5"/>
            </p:custDataLst>
          </p:nvPr>
        </p:nvSpPr>
        <p:spPr>
          <a:xfrm rot="11413207">
            <a:off x="7064376" y="4568825"/>
            <a:ext cx="231775" cy="1651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9" name="直角三角形 8"/>
          <p:cNvSpPr/>
          <p:nvPr>
            <p:custDataLst>
              <p:tags r:id="rId6"/>
            </p:custDataLst>
          </p:nvPr>
        </p:nvSpPr>
        <p:spPr>
          <a:xfrm rot="18287289">
            <a:off x="6709570" y="3945732"/>
            <a:ext cx="231775" cy="252413"/>
          </a:xfrm>
          <a:prstGeom prst="rtTriangl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0" name="直角三角形 9"/>
          <p:cNvSpPr/>
          <p:nvPr>
            <p:custDataLst>
              <p:tags r:id="rId7"/>
            </p:custDataLst>
          </p:nvPr>
        </p:nvSpPr>
        <p:spPr>
          <a:xfrm rot="16200000">
            <a:off x="8184357" y="2443957"/>
            <a:ext cx="138112" cy="250825"/>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1" name="直角三角形 10"/>
          <p:cNvSpPr/>
          <p:nvPr>
            <p:custDataLst>
              <p:tags r:id="rId8"/>
            </p:custDataLst>
          </p:nvPr>
        </p:nvSpPr>
        <p:spPr>
          <a:xfrm rot="16200000">
            <a:off x="8208963" y="1241426"/>
            <a:ext cx="66675" cy="12065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12" name="直接连接符 11"/>
          <p:cNvCxnSpPr/>
          <p:nvPr>
            <p:custDataLst>
              <p:tags r:id="rId9"/>
            </p:custDataLst>
          </p:nvPr>
        </p:nvCxnSpPr>
        <p:spPr>
          <a:xfrm flipV="1">
            <a:off x="4141788" y="4059239"/>
            <a:ext cx="715962" cy="44767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10"/>
            </p:custDataLst>
          </p:nvPr>
        </p:nvCxnSpPr>
        <p:spPr>
          <a:xfrm flipV="1">
            <a:off x="3859214" y="4075113"/>
            <a:ext cx="1246187" cy="77946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custDataLst>
              <p:tags r:id="rId11"/>
            </p:custDataLst>
          </p:nvPr>
        </p:nvCxnSpPr>
        <p:spPr>
          <a:xfrm flipV="1">
            <a:off x="7421563" y="1435101"/>
            <a:ext cx="717550" cy="44767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custDataLst>
              <p:tags r:id="rId12"/>
            </p:custDataLst>
          </p:nvPr>
        </p:nvCxnSpPr>
        <p:spPr>
          <a:xfrm flipV="1">
            <a:off x="7786689" y="1131888"/>
            <a:ext cx="1246187" cy="78105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6" name="任意多边形 15"/>
          <p:cNvSpPr/>
          <p:nvPr>
            <p:custDataLst>
              <p:tags r:id="rId13"/>
            </p:custDataLst>
          </p:nvPr>
        </p:nvSpPr>
        <p:spPr>
          <a:xfrm>
            <a:off x="4190736" y="1930352"/>
            <a:ext cx="3391976" cy="2751567"/>
          </a:xfrm>
          <a:custGeom>
            <a:avLst/>
            <a:gdLst>
              <a:gd name="connsiteX0" fmla="*/ 0 w 3391976"/>
              <a:gd name="connsiteY0" fmla="*/ 0 h 2751567"/>
              <a:gd name="connsiteX1" fmla="*/ 3391976 w 3391976"/>
              <a:gd name="connsiteY1" fmla="*/ 0 h 2751567"/>
              <a:gd name="connsiteX2" fmla="*/ 1695988 w 3391976"/>
              <a:gd name="connsiteY2" fmla="*/ 2751567 h 2751567"/>
            </a:gdLst>
            <a:ahLst/>
            <a:cxnLst>
              <a:cxn ang="0">
                <a:pos x="connsiteX0" y="connsiteY0"/>
              </a:cxn>
              <a:cxn ang="0">
                <a:pos x="connsiteX1" y="connsiteY1"/>
              </a:cxn>
              <a:cxn ang="0">
                <a:pos x="connsiteX2" y="connsiteY2"/>
              </a:cxn>
            </a:cxnLst>
            <a:rect l="l" t="t" r="r" b="b"/>
            <a:pathLst>
              <a:path w="3391976" h="2751567">
                <a:moveTo>
                  <a:pt x="0" y="0"/>
                </a:moveTo>
                <a:lnTo>
                  <a:pt x="3391976" y="0"/>
                </a:lnTo>
                <a:lnTo>
                  <a:pt x="1695988" y="27515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bIns="936000" anchor="ctr"/>
          <a:lstStyle/>
          <a:p>
            <a:pPr algn="ctr">
              <a:lnSpc>
                <a:spcPct val="80000"/>
              </a:lnSpc>
              <a:defRPr/>
            </a:pPr>
            <a:r>
              <a:rPr lang="en-US" altLang="zh-CN" sz="4800">
                <a:solidFill>
                  <a:srgbClr val="FFFFFF"/>
                </a:solidFill>
                <a:effectLst>
                  <a:innerShdw blurRad="38100" dist="25400" dir="13500000">
                    <a:prstClr val="black">
                      <a:alpha val="50000"/>
                    </a:prstClr>
                  </a:innerShdw>
                </a:effectLst>
                <a:latin typeface="华文琥珀" panose="02010800040101010101" pitchFamily="2" charset="-122"/>
                <a:ea typeface="华文琥珀" panose="02010800040101010101" pitchFamily="2" charset="-122"/>
                <a:cs typeface="Meiryo UI" panose="020B0604030504040204" pitchFamily="34" charset="-128"/>
              </a:rPr>
              <a:t>THANK</a:t>
            </a:r>
          </a:p>
          <a:p>
            <a:pPr algn="ctr">
              <a:lnSpc>
                <a:spcPct val="80000"/>
              </a:lnSpc>
              <a:defRPr/>
            </a:pPr>
            <a:r>
              <a:rPr lang="en-US" altLang="zh-CN" sz="4800">
                <a:solidFill>
                  <a:srgbClr val="FFFFFF"/>
                </a:solidFill>
                <a:effectLst>
                  <a:innerShdw blurRad="38100" dist="25400" dir="13500000">
                    <a:prstClr val="black">
                      <a:alpha val="50000"/>
                    </a:prstClr>
                  </a:innerShdw>
                </a:effectLst>
                <a:latin typeface="华文琥珀" panose="02010800040101010101" pitchFamily="2" charset="-122"/>
                <a:ea typeface="华文琥珀" panose="02010800040101010101" pitchFamily="2" charset="-122"/>
                <a:cs typeface="Meiryo UI" panose="020B0604030504040204" pitchFamily="34" charset="-128"/>
              </a:rPr>
              <a:t>YOU</a:t>
            </a:r>
            <a:endParaRPr lang="zh-CN" altLang="en-US" sz="4800">
              <a:solidFill>
                <a:srgbClr val="FFFFFF"/>
              </a:solidFill>
              <a:effectLst>
                <a:innerShdw blurRad="38100" dist="25400" dir="13500000">
                  <a:prstClr val="black">
                    <a:alpha val="50000"/>
                  </a:prstClr>
                </a:innerShdw>
              </a:effectLst>
              <a:latin typeface="华文琥珀" panose="02010800040101010101" pitchFamily="2" charset="-122"/>
              <a:ea typeface="华文琥珀" panose="02010800040101010101" pitchFamily="2" charset="-122"/>
              <a:cs typeface="Meiryo UI" panose="020B0604030504040204" pitchFamily="34" charset="-128"/>
            </a:endParaRPr>
          </a:p>
        </p:txBody>
      </p:sp>
    </p:spTree>
    <p:extLst>
      <p:ext uri="{BB962C8B-B14F-4D97-AF65-F5344CB8AC3E}">
        <p14:creationId xmlns:p14="http://schemas.microsoft.com/office/powerpoint/2010/main" val="4951383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H_Number_1">
            <a:hlinkClick r:id="rId15" action="ppaction://hlinksldjump"/>
          </p:cNvPr>
          <p:cNvSpPr/>
          <p:nvPr>
            <p:custDataLst>
              <p:tags r:id="rId2"/>
            </p:custDataLst>
          </p:nvPr>
        </p:nvSpPr>
        <p:spPr>
          <a:xfrm>
            <a:off x="4383314" y="1671850"/>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a:solidFill>
                  <a:schemeClr val="tx1"/>
                </a:solidFill>
                <a:latin typeface="华文细黑" panose="02010600040101010101" pitchFamily="2" charset="-122"/>
                <a:ea typeface="华文细黑" panose="02010600040101010101" pitchFamily="2" charset="-122"/>
              </a:rPr>
              <a:t>01</a:t>
            </a:r>
            <a:endParaRPr lang="zh-CN" altLang="en-US" sz="2800">
              <a:solidFill>
                <a:schemeClr val="tx1"/>
              </a:solidFill>
              <a:latin typeface="华文细黑" panose="02010600040101010101" pitchFamily="2" charset="-122"/>
              <a:ea typeface="华文细黑" panose="02010600040101010101" pitchFamily="2" charset="-122"/>
            </a:endParaRPr>
          </a:p>
        </p:txBody>
      </p:sp>
      <p:sp>
        <p:nvSpPr>
          <p:cNvPr id="65" name="MH_Number_2">
            <a:hlinkClick r:id="rId15" action="ppaction://hlinksldjump"/>
          </p:cNvPr>
          <p:cNvSpPr/>
          <p:nvPr>
            <p:custDataLst>
              <p:tags r:id="rId3"/>
            </p:custDataLst>
          </p:nvPr>
        </p:nvSpPr>
        <p:spPr>
          <a:xfrm>
            <a:off x="4383314" y="2819722"/>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a:solidFill>
                  <a:schemeClr val="tx1"/>
                </a:solidFill>
                <a:latin typeface="华文细黑" panose="02010600040101010101" pitchFamily="2" charset="-122"/>
                <a:ea typeface="华文细黑" panose="02010600040101010101" pitchFamily="2" charset="-122"/>
              </a:rPr>
              <a:t>02</a:t>
            </a:r>
          </a:p>
        </p:txBody>
      </p:sp>
      <p:sp>
        <p:nvSpPr>
          <p:cNvPr id="68" name="MH_Number_3">
            <a:hlinkClick r:id="rId15" action="ppaction://hlinksldjump"/>
          </p:cNvPr>
          <p:cNvSpPr/>
          <p:nvPr>
            <p:custDataLst>
              <p:tags r:id="rId4"/>
            </p:custDataLst>
          </p:nvPr>
        </p:nvSpPr>
        <p:spPr>
          <a:xfrm>
            <a:off x="4383314" y="3967594"/>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a:solidFill>
                  <a:schemeClr val="tx1"/>
                </a:solidFill>
                <a:latin typeface="华文细黑" panose="02010600040101010101" pitchFamily="2" charset="-122"/>
                <a:ea typeface="华文细黑" panose="02010600040101010101" pitchFamily="2" charset="-122"/>
              </a:rPr>
              <a:t>03</a:t>
            </a:r>
            <a:endParaRPr lang="zh-CN" altLang="en-US" sz="2800">
              <a:solidFill>
                <a:schemeClr val="tx1"/>
              </a:solidFill>
              <a:latin typeface="华文细黑" panose="02010600040101010101" pitchFamily="2" charset="-122"/>
              <a:ea typeface="华文细黑" panose="02010600040101010101" pitchFamily="2" charset="-122"/>
            </a:endParaRPr>
          </a:p>
        </p:txBody>
      </p:sp>
      <p:sp>
        <p:nvSpPr>
          <p:cNvPr id="6" name="MH_Entry_1">
            <a:hlinkClick r:id="rId15" action="ppaction://hlinksldjump"/>
          </p:cNvPr>
          <p:cNvSpPr txBox="1"/>
          <p:nvPr>
            <p:custDataLst>
              <p:tags r:id="rId5"/>
            </p:custDataLst>
          </p:nvPr>
        </p:nvSpPr>
        <p:spPr>
          <a:xfrm>
            <a:off x="5483456" y="1896420"/>
            <a:ext cx="4933084" cy="855208"/>
          </a:xfrm>
          <a:prstGeom prst="rect">
            <a:avLst/>
          </a:prstGeom>
          <a:noFill/>
        </p:spPr>
        <p:txBody>
          <a:bodyPr wrap="square" lIns="0" tIns="0" rIns="0" bIns="0" rtlCol="0" anchor="ctr" anchorCtr="0">
            <a:normAutofit/>
          </a:bodyPr>
          <a:lstStyle/>
          <a:p>
            <a:r>
              <a:rPr lang="zh-CN" altLang="en-US" sz="2800" dirty="0" smtClean="0">
                <a:latin typeface="微软雅黑" panose="020B0503020204020204" pitchFamily="34" charset="-122"/>
                <a:ea typeface="微软雅黑" panose="020B0503020204020204" pitchFamily="34" charset="-122"/>
              </a:rPr>
              <a:t>移动医疗概述</a:t>
            </a:r>
            <a:endParaRPr lang="zh-CN" altLang="en-US" sz="2800" dirty="0">
              <a:latin typeface="微软雅黑" panose="020B0503020204020204" pitchFamily="34" charset="-122"/>
              <a:ea typeface="微软雅黑" panose="020B0503020204020204" pitchFamily="34" charset="-122"/>
            </a:endParaRPr>
          </a:p>
        </p:txBody>
      </p:sp>
      <p:sp>
        <p:nvSpPr>
          <p:cNvPr id="96" name="MH_Entry_2">
            <a:hlinkClick r:id="rId15" action="ppaction://hlinksldjump"/>
          </p:cNvPr>
          <p:cNvSpPr txBox="1"/>
          <p:nvPr>
            <p:custDataLst>
              <p:tags r:id="rId6"/>
            </p:custDataLst>
          </p:nvPr>
        </p:nvSpPr>
        <p:spPr>
          <a:xfrm>
            <a:off x="5483456" y="3043478"/>
            <a:ext cx="4933084" cy="855208"/>
          </a:xfrm>
          <a:prstGeom prst="rect">
            <a:avLst/>
          </a:prstGeom>
          <a:noFill/>
        </p:spPr>
        <p:txBody>
          <a:bodyPr wrap="square" lIns="0" tIns="0" rIns="0" bIns="0" rtlCol="0" anchor="ctr" anchorCtr="0">
            <a:normAutofit/>
          </a:bodyPr>
          <a:lstStyle/>
          <a:p>
            <a:r>
              <a:rPr lang="zh-CN" altLang="en-US" sz="2800" dirty="0" smtClean="0">
                <a:latin typeface="微软雅黑" panose="020B0503020204020204" pitchFamily="34" charset="-122"/>
                <a:ea typeface="微软雅黑" panose="020B0503020204020204" pitchFamily="34" charset="-122"/>
              </a:rPr>
              <a:t>移动医疗案例分析</a:t>
            </a:r>
            <a:endParaRPr lang="zh-CN" altLang="en-US" sz="2800" dirty="0">
              <a:latin typeface="微软雅黑" panose="020B0503020204020204" pitchFamily="34" charset="-122"/>
              <a:ea typeface="微软雅黑" panose="020B0503020204020204" pitchFamily="34" charset="-122"/>
            </a:endParaRPr>
          </a:p>
        </p:txBody>
      </p:sp>
      <p:sp>
        <p:nvSpPr>
          <p:cNvPr id="97" name="MH_Entry_3">
            <a:hlinkClick r:id="rId15" action="ppaction://hlinksldjump"/>
          </p:cNvPr>
          <p:cNvSpPr txBox="1"/>
          <p:nvPr>
            <p:custDataLst>
              <p:tags r:id="rId7"/>
            </p:custDataLst>
          </p:nvPr>
        </p:nvSpPr>
        <p:spPr>
          <a:xfrm>
            <a:off x="5483456" y="4190536"/>
            <a:ext cx="4933084" cy="855208"/>
          </a:xfrm>
          <a:prstGeom prst="rect">
            <a:avLst/>
          </a:prstGeom>
          <a:noFill/>
        </p:spPr>
        <p:txBody>
          <a:bodyPr wrap="square" lIns="0" tIns="0" rIns="0" bIns="0" rtlCol="0" anchor="ctr" anchorCtr="0">
            <a:normAutofit/>
          </a:bodyPr>
          <a:lstStyle/>
          <a:p>
            <a:r>
              <a:rPr lang="zh-CN" altLang="en-US" sz="2800" dirty="0">
                <a:latin typeface="微软雅黑" panose="020B0503020204020204" pitchFamily="34" charset="-122"/>
                <a:ea typeface="微软雅黑" panose="020B0503020204020204" pitchFamily="34" charset="-122"/>
              </a:rPr>
              <a:t>总结</a:t>
            </a:r>
          </a:p>
        </p:txBody>
      </p:sp>
      <p:sp>
        <p:nvSpPr>
          <p:cNvPr id="23" name="MH_Others_1"/>
          <p:cNvSpPr/>
          <p:nvPr>
            <p:custDataLst>
              <p:tags r:id="rId8"/>
            </p:custDataLst>
          </p:nvPr>
        </p:nvSpPr>
        <p:spPr>
          <a:xfrm>
            <a:off x="5125129" y="1904386"/>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a:solidFill>
                  <a:schemeClr val="tx1"/>
                </a:solidFill>
                <a:latin typeface="华文细黑" panose="02010600040101010101" pitchFamily="2" charset="-122"/>
                <a:ea typeface="华文细黑" panose="02010600040101010101" pitchFamily="2" charset="-122"/>
              </a:rPr>
              <a:t>-</a:t>
            </a:r>
            <a:endParaRPr lang="zh-CN" altLang="en-US" sz="2800">
              <a:solidFill>
                <a:schemeClr val="tx1"/>
              </a:solidFill>
              <a:latin typeface="华文细黑" panose="02010600040101010101" pitchFamily="2" charset="-122"/>
              <a:ea typeface="华文细黑" panose="02010600040101010101" pitchFamily="2" charset="-122"/>
            </a:endParaRPr>
          </a:p>
        </p:txBody>
      </p:sp>
      <p:sp>
        <p:nvSpPr>
          <p:cNvPr id="24" name="MH_Others_2"/>
          <p:cNvSpPr/>
          <p:nvPr>
            <p:custDataLst>
              <p:tags r:id="rId9"/>
            </p:custDataLst>
          </p:nvPr>
        </p:nvSpPr>
        <p:spPr>
          <a:xfrm>
            <a:off x="5125129" y="3052258"/>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a:solidFill>
                  <a:schemeClr val="tx1"/>
                </a:solidFill>
                <a:latin typeface="华文细黑" panose="02010600040101010101" pitchFamily="2" charset="-122"/>
                <a:ea typeface="华文细黑" panose="02010600040101010101" pitchFamily="2" charset="-122"/>
              </a:rPr>
              <a:t>-</a:t>
            </a:r>
            <a:endParaRPr lang="zh-CN" altLang="en-US" sz="2800">
              <a:solidFill>
                <a:schemeClr val="tx1"/>
              </a:solidFill>
              <a:latin typeface="华文细黑" panose="02010600040101010101" pitchFamily="2" charset="-122"/>
              <a:ea typeface="华文细黑" panose="02010600040101010101" pitchFamily="2" charset="-122"/>
            </a:endParaRPr>
          </a:p>
        </p:txBody>
      </p:sp>
      <p:sp>
        <p:nvSpPr>
          <p:cNvPr id="25" name="MH_Others_3"/>
          <p:cNvSpPr/>
          <p:nvPr>
            <p:custDataLst>
              <p:tags r:id="rId10"/>
            </p:custDataLst>
          </p:nvPr>
        </p:nvSpPr>
        <p:spPr>
          <a:xfrm>
            <a:off x="5125129" y="4200130"/>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a:solidFill>
                  <a:schemeClr val="tx1"/>
                </a:solidFill>
                <a:latin typeface="华文细黑" panose="02010600040101010101" pitchFamily="2" charset="-122"/>
                <a:ea typeface="华文细黑" panose="02010600040101010101" pitchFamily="2" charset="-122"/>
              </a:rPr>
              <a:t>-</a:t>
            </a:r>
            <a:endParaRPr lang="zh-CN" altLang="en-US" sz="2800">
              <a:solidFill>
                <a:schemeClr val="tx1"/>
              </a:solidFill>
              <a:latin typeface="华文细黑" panose="02010600040101010101" pitchFamily="2" charset="-122"/>
              <a:ea typeface="华文细黑" panose="02010600040101010101" pitchFamily="2" charset="-122"/>
            </a:endParaRPr>
          </a:p>
        </p:txBody>
      </p:sp>
      <p:sp>
        <p:nvSpPr>
          <p:cNvPr id="18" name="MH_Others_4"/>
          <p:cNvSpPr txBox="1"/>
          <p:nvPr>
            <p:custDataLst>
              <p:tags r:id="rId11"/>
            </p:custDataLst>
          </p:nvPr>
        </p:nvSpPr>
        <p:spPr>
          <a:xfrm rot="16200000">
            <a:off x="160407" y="2737680"/>
            <a:ext cx="5808000" cy="1862048"/>
          </a:xfrm>
          <a:prstGeom prst="rect">
            <a:avLst/>
          </a:prstGeom>
          <a:noFill/>
        </p:spPr>
        <p:txBody>
          <a:bodyPr wrap="square" rtlCol="0">
            <a:noAutofit/>
          </a:bodyPr>
          <a:lstStyle/>
          <a:p>
            <a:r>
              <a:rPr lang="en-US" altLang="zh-CN" sz="11500" dirty="0">
                <a:solidFill>
                  <a:schemeClr val="accent1">
                    <a:lumMod val="60000"/>
                    <a:lumOff val="40000"/>
                  </a:schemeClr>
                </a:solidFill>
                <a:latin typeface="Calisto MT" pitchFamily="18" charset="0"/>
                <a:cs typeface="Arial" pitchFamily="34" charset="0"/>
              </a:rPr>
              <a:t>Contents</a:t>
            </a:r>
            <a:endParaRPr lang="zh-CN" altLang="en-US" sz="11500" dirty="0">
              <a:solidFill>
                <a:schemeClr val="accent1">
                  <a:lumMod val="60000"/>
                  <a:lumOff val="40000"/>
                </a:schemeClr>
              </a:solidFill>
              <a:latin typeface="Calisto MT" pitchFamily="18" charset="0"/>
              <a:cs typeface="Arial" pitchFamily="34" charset="0"/>
            </a:endParaRPr>
          </a:p>
        </p:txBody>
      </p:sp>
      <p:sp>
        <p:nvSpPr>
          <p:cNvPr id="19" name="MH_Others_5"/>
          <p:cNvSpPr txBox="1"/>
          <p:nvPr>
            <p:custDataLst>
              <p:tags r:id="rId12"/>
            </p:custDataLst>
          </p:nvPr>
        </p:nvSpPr>
        <p:spPr>
          <a:xfrm>
            <a:off x="2855641" y="404665"/>
            <a:ext cx="800219" cy="461665"/>
          </a:xfrm>
          <a:prstGeom prst="rect">
            <a:avLst/>
          </a:prstGeom>
          <a:solidFill>
            <a:schemeClr val="accent1">
              <a:lumMod val="60000"/>
              <a:lumOff val="40000"/>
            </a:schemeClr>
          </a:solidFill>
        </p:spPr>
        <p:txBody>
          <a:bodyPr wrap="square" rtlCol="0">
            <a:noAutofit/>
          </a:bodyPr>
          <a:lstStyle/>
          <a:p>
            <a:r>
              <a:rPr lang="zh-CN" altLang="en-US" sz="2400" dirty="0">
                <a:solidFill>
                  <a:srgbClr val="FFFFFF"/>
                </a:solidFill>
                <a:latin typeface="华文中宋" panose="02010600040101010101" pitchFamily="2" charset="-122"/>
                <a:ea typeface="华文中宋" panose="02010600040101010101" pitchFamily="2" charset="-122"/>
              </a:rPr>
              <a:t>目录</a:t>
            </a:r>
          </a:p>
        </p:txBody>
      </p:sp>
      <p:cxnSp>
        <p:nvCxnSpPr>
          <p:cNvPr id="20" name="MH_Others_6"/>
          <p:cNvCxnSpPr/>
          <p:nvPr>
            <p:custDataLst>
              <p:tags r:id="rId13"/>
            </p:custDataLst>
          </p:nvPr>
        </p:nvCxnSpPr>
        <p:spPr>
          <a:xfrm>
            <a:off x="3921808" y="404664"/>
            <a:ext cx="0" cy="5976664"/>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2126080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H_Number_1">
            <a:hlinkClick r:id="rId15" action="ppaction://hlinksldjump"/>
          </p:cNvPr>
          <p:cNvSpPr/>
          <p:nvPr>
            <p:custDataLst>
              <p:tags r:id="rId2"/>
            </p:custDataLst>
          </p:nvPr>
        </p:nvSpPr>
        <p:spPr>
          <a:xfrm>
            <a:off x="4383314" y="1671850"/>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3200" dirty="0">
                <a:solidFill>
                  <a:schemeClr val="tx1"/>
                </a:solidFill>
                <a:latin typeface="华文细黑" panose="02010600040101010101" pitchFamily="2" charset="-122"/>
                <a:ea typeface="华文细黑" panose="02010600040101010101" pitchFamily="2" charset="-122"/>
              </a:rPr>
              <a:t>01</a:t>
            </a:r>
            <a:endParaRPr lang="zh-CN" altLang="en-US" sz="3200" dirty="0">
              <a:solidFill>
                <a:schemeClr val="tx1"/>
              </a:solidFill>
              <a:latin typeface="华文细黑" panose="02010600040101010101" pitchFamily="2" charset="-122"/>
              <a:ea typeface="华文细黑" panose="02010600040101010101" pitchFamily="2" charset="-122"/>
            </a:endParaRPr>
          </a:p>
        </p:txBody>
      </p:sp>
      <p:sp>
        <p:nvSpPr>
          <p:cNvPr id="65" name="MH_Number_2">
            <a:hlinkClick r:id="rId15" action="ppaction://hlinksldjump"/>
          </p:cNvPr>
          <p:cNvSpPr/>
          <p:nvPr>
            <p:custDataLst>
              <p:tags r:id="rId3"/>
            </p:custDataLst>
          </p:nvPr>
        </p:nvSpPr>
        <p:spPr>
          <a:xfrm>
            <a:off x="4383314" y="2819722"/>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02</a:t>
            </a:r>
          </a:p>
        </p:txBody>
      </p:sp>
      <p:sp>
        <p:nvSpPr>
          <p:cNvPr id="68" name="MH_Number_3">
            <a:hlinkClick r:id="rId15" action="ppaction://hlinksldjump"/>
          </p:cNvPr>
          <p:cNvSpPr/>
          <p:nvPr>
            <p:custDataLst>
              <p:tags r:id="rId4"/>
            </p:custDataLst>
          </p:nvPr>
        </p:nvSpPr>
        <p:spPr>
          <a:xfrm>
            <a:off x="4383314" y="3967594"/>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03</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6" name="MH_Entry_1">
            <a:hlinkClick r:id="rId15" action="ppaction://hlinksldjump"/>
          </p:cNvPr>
          <p:cNvSpPr txBox="1"/>
          <p:nvPr>
            <p:custDataLst>
              <p:tags r:id="rId5"/>
            </p:custDataLst>
          </p:nvPr>
        </p:nvSpPr>
        <p:spPr>
          <a:xfrm>
            <a:off x="5483456" y="1896420"/>
            <a:ext cx="4933084" cy="855208"/>
          </a:xfrm>
          <a:prstGeom prst="rect">
            <a:avLst/>
          </a:prstGeom>
          <a:noFill/>
        </p:spPr>
        <p:txBody>
          <a:bodyPr wrap="square" lIns="0" tIns="0" rIns="0" bIns="0" rtlCol="0" anchor="ctr" anchorCtr="0">
            <a:normAutofit/>
          </a:bodyPr>
          <a:lstStyle/>
          <a:p>
            <a:r>
              <a:rPr lang="zh-CN" altLang="en-US" sz="3200" dirty="0" smtClean="0">
                <a:latin typeface="微软雅黑" panose="020B0503020204020204" pitchFamily="34" charset="-122"/>
                <a:ea typeface="微软雅黑" panose="020B0503020204020204" pitchFamily="34" charset="-122"/>
              </a:rPr>
              <a:t>移动医疗概述</a:t>
            </a:r>
            <a:endParaRPr lang="zh-CN" altLang="en-US" sz="3200" dirty="0">
              <a:latin typeface="微软雅黑" panose="020B0503020204020204" pitchFamily="34" charset="-122"/>
              <a:ea typeface="微软雅黑" panose="020B0503020204020204" pitchFamily="34" charset="-122"/>
            </a:endParaRPr>
          </a:p>
        </p:txBody>
      </p:sp>
      <p:sp>
        <p:nvSpPr>
          <p:cNvPr id="96" name="MH_Entry_2">
            <a:hlinkClick r:id="rId15" action="ppaction://hlinksldjump"/>
          </p:cNvPr>
          <p:cNvSpPr txBox="1"/>
          <p:nvPr>
            <p:custDataLst>
              <p:tags r:id="rId6"/>
            </p:custDataLst>
          </p:nvPr>
        </p:nvSpPr>
        <p:spPr>
          <a:xfrm>
            <a:off x="5483456" y="3043478"/>
            <a:ext cx="4933084" cy="855208"/>
          </a:xfrm>
          <a:prstGeom prst="rect">
            <a:avLst/>
          </a:prstGeom>
          <a:noFill/>
        </p:spPr>
        <p:txBody>
          <a:bodyPr wrap="square" lIns="0" tIns="0" rIns="0" bIns="0" rtlCol="0" anchor="ctr" anchorCtr="0">
            <a:normAutofit/>
          </a:bodyPr>
          <a:lstStyle/>
          <a:p>
            <a:r>
              <a:rPr lang="zh-CN" altLang="en-US" sz="2800" dirty="0" smtClean="0">
                <a:solidFill>
                  <a:schemeClr val="bg1">
                    <a:lumMod val="85000"/>
                  </a:schemeClr>
                </a:solidFill>
                <a:latin typeface="微软雅黑" panose="020B0503020204020204" pitchFamily="34" charset="-122"/>
                <a:ea typeface="微软雅黑" panose="020B0503020204020204" pitchFamily="34" charset="-122"/>
              </a:rPr>
              <a:t>移动医疗案例分析</a:t>
            </a:r>
            <a:endParaRPr lang="zh-CN" altLang="en-US" sz="28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97" name="MH_Entry_3">
            <a:hlinkClick r:id="rId15" action="ppaction://hlinksldjump"/>
          </p:cNvPr>
          <p:cNvSpPr txBox="1"/>
          <p:nvPr>
            <p:custDataLst>
              <p:tags r:id="rId7"/>
            </p:custDataLst>
          </p:nvPr>
        </p:nvSpPr>
        <p:spPr>
          <a:xfrm>
            <a:off x="5483456" y="4190536"/>
            <a:ext cx="4933084" cy="855208"/>
          </a:xfrm>
          <a:prstGeom prst="rect">
            <a:avLst/>
          </a:prstGeom>
          <a:noFill/>
        </p:spPr>
        <p:txBody>
          <a:bodyPr wrap="square" lIns="0" tIns="0" rIns="0" bIns="0" rtlCol="0" anchor="ctr" anchorCtr="0">
            <a:normAutofit/>
          </a:bodyPr>
          <a:lstStyle/>
          <a:p>
            <a:r>
              <a:rPr lang="zh-CN" altLang="en-US" sz="2800" dirty="0">
                <a:solidFill>
                  <a:schemeClr val="bg1">
                    <a:lumMod val="85000"/>
                  </a:schemeClr>
                </a:solidFill>
                <a:latin typeface="微软雅黑" panose="020B0503020204020204" pitchFamily="34" charset="-122"/>
                <a:ea typeface="微软雅黑" panose="020B0503020204020204" pitchFamily="34" charset="-122"/>
              </a:rPr>
              <a:t>总结</a:t>
            </a:r>
          </a:p>
        </p:txBody>
      </p:sp>
      <p:sp>
        <p:nvSpPr>
          <p:cNvPr id="23" name="MH_Others_1"/>
          <p:cNvSpPr/>
          <p:nvPr>
            <p:custDataLst>
              <p:tags r:id="rId8"/>
            </p:custDataLst>
          </p:nvPr>
        </p:nvSpPr>
        <p:spPr>
          <a:xfrm>
            <a:off x="5125129" y="1904386"/>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a:solidFill>
                  <a:schemeClr val="tx1"/>
                </a:solidFill>
                <a:latin typeface="华文细黑" panose="02010600040101010101" pitchFamily="2" charset="-122"/>
                <a:ea typeface="华文细黑" panose="02010600040101010101" pitchFamily="2" charset="-122"/>
              </a:rPr>
              <a:t>-</a:t>
            </a:r>
            <a:endParaRPr lang="zh-CN" altLang="en-US" sz="2800">
              <a:solidFill>
                <a:schemeClr val="tx1"/>
              </a:solidFill>
              <a:latin typeface="华文细黑" panose="02010600040101010101" pitchFamily="2" charset="-122"/>
              <a:ea typeface="华文细黑" panose="02010600040101010101" pitchFamily="2" charset="-122"/>
            </a:endParaRPr>
          </a:p>
        </p:txBody>
      </p:sp>
      <p:sp>
        <p:nvSpPr>
          <p:cNvPr id="24" name="MH_Others_2"/>
          <p:cNvSpPr/>
          <p:nvPr>
            <p:custDataLst>
              <p:tags r:id="rId9"/>
            </p:custDataLst>
          </p:nvPr>
        </p:nvSpPr>
        <p:spPr>
          <a:xfrm>
            <a:off x="5125129" y="3052258"/>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25" name="MH_Others_3"/>
          <p:cNvSpPr/>
          <p:nvPr>
            <p:custDataLst>
              <p:tags r:id="rId10"/>
            </p:custDataLst>
          </p:nvPr>
        </p:nvSpPr>
        <p:spPr>
          <a:xfrm>
            <a:off x="5125129" y="4200130"/>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18" name="MH_Others_4"/>
          <p:cNvSpPr txBox="1"/>
          <p:nvPr>
            <p:custDataLst>
              <p:tags r:id="rId11"/>
            </p:custDataLst>
          </p:nvPr>
        </p:nvSpPr>
        <p:spPr>
          <a:xfrm rot="16200000">
            <a:off x="160407" y="2737680"/>
            <a:ext cx="5808000" cy="1862048"/>
          </a:xfrm>
          <a:prstGeom prst="rect">
            <a:avLst/>
          </a:prstGeom>
          <a:noFill/>
        </p:spPr>
        <p:txBody>
          <a:bodyPr wrap="square" rtlCol="0">
            <a:noAutofit/>
          </a:bodyPr>
          <a:lstStyle/>
          <a:p>
            <a:r>
              <a:rPr lang="en-US" altLang="zh-CN" sz="11500" dirty="0">
                <a:solidFill>
                  <a:schemeClr val="accent1">
                    <a:lumMod val="60000"/>
                    <a:lumOff val="40000"/>
                  </a:schemeClr>
                </a:solidFill>
                <a:latin typeface="Calisto MT" pitchFamily="18" charset="0"/>
                <a:cs typeface="Arial" pitchFamily="34" charset="0"/>
              </a:rPr>
              <a:t>Contents</a:t>
            </a:r>
            <a:endParaRPr lang="zh-CN" altLang="en-US" sz="11500" dirty="0">
              <a:solidFill>
                <a:schemeClr val="accent1">
                  <a:lumMod val="60000"/>
                  <a:lumOff val="40000"/>
                </a:schemeClr>
              </a:solidFill>
              <a:latin typeface="Calisto MT" pitchFamily="18" charset="0"/>
              <a:cs typeface="Arial" pitchFamily="34" charset="0"/>
            </a:endParaRPr>
          </a:p>
        </p:txBody>
      </p:sp>
      <p:sp>
        <p:nvSpPr>
          <p:cNvPr id="19" name="MH_Others_5"/>
          <p:cNvSpPr txBox="1"/>
          <p:nvPr>
            <p:custDataLst>
              <p:tags r:id="rId12"/>
            </p:custDataLst>
          </p:nvPr>
        </p:nvSpPr>
        <p:spPr>
          <a:xfrm>
            <a:off x="2855641" y="404665"/>
            <a:ext cx="800219" cy="461665"/>
          </a:xfrm>
          <a:prstGeom prst="rect">
            <a:avLst/>
          </a:prstGeom>
          <a:solidFill>
            <a:schemeClr val="accent1">
              <a:lumMod val="60000"/>
              <a:lumOff val="40000"/>
            </a:schemeClr>
          </a:solidFill>
        </p:spPr>
        <p:txBody>
          <a:bodyPr wrap="square" rtlCol="0">
            <a:noAutofit/>
          </a:bodyPr>
          <a:lstStyle/>
          <a:p>
            <a:r>
              <a:rPr lang="zh-CN" altLang="en-US" sz="2400" dirty="0">
                <a:solidFill>
                  <a:srgbClr val="FFFFFF"/>
                </a:solidFill>
                <a:latin typeface="华文中宋" panose="02010600040101010101" pitchFamily="2" charset="-122"/>
                <a:ea typeface="华文中宋" panose="02010600040101010101" pitchFamily="2" charset="-122"/>
              </a:rPr>
              <a:t>目录</a:t>
            </a:r>
          </a:p>
        </p:txBody>
      </p:sp>
      <p:cxnSp>
        <p:nvCxnSpPr>
          <p:cNvPr id="20" name="MH_Others_6"/>
          <p:cNvCxnSpPr/>
          <p:nvPr>
            <p:custDataLst>
              <p:tags r:id="rId13"/>
            </p:custDataLst>
          </p:nvPr>
        </p:nvCxnSpPr>
        <p:spPr>
          <a:xfrm>
            <a:off x="3921808" y="404664"/>
            <a:ext cx="0" cy="5976664"/>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7479273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01580" y="367624"/>
            <a:ext cx="10680337" cy="701485"/>
          </a:xfrm>
        </p:spPr>
        <p:txBody>
          <a:bodyPr/>
          <a:lstStyle/>
          <a:p>
            <a:r>
              <a:rPr lang="en-US" altLang="zh-CN" dirty="0" smtClean="0"/>
              <a:t>1. </a:t>
            </a:r>
            <a:r>
              <a:rPr lang="zh-CN" altLang="en-US" dirty="0" smtClean="0"/>
              <a:t>移动医疗的概述</a:t>
            </a:r>
            <a:endParaRPr lang="zh-CN" altLang="en-US" dirty="0"/>
          </a:p>
        </p:txBody>
      </p:sp>
      <p:sp>
        <p:nvSpPr>
          <p:cNvPr id="3" name="内容占位符 2"/>
          <p:cNvSpPr>
            <a:spLocks noGrp="1"/>
          </p:cNvSpPr>
          <p:nvPr>
            <p:ph idx="1"/>
          </p:nvPr>
        </p:nvSpPr>
        <p:spPr>
          <a:xfrm>
            <a:off x="754747" y="1257300"/>
            <a:ext cx="4565398" cy="654627"/>
          </a:xfrm>
        </p:spPr>
        <p:txBody>
          <a:bodyPr>
            <a:normAutofit/>
          </a:bodyPr>
          <a:lstStyle/>
          <a:p>
            <a:r>
              <a:rPr lang="en-US" altLang="zh-CN" dirty="0" smtClean="0">
                <a:solidFill>
                  <a:schemeClr val="tx1"/>
                </a:solidFill>
                <a:latin typeface="微软雅黑" panose="020B0503020204020204" pitchFamily="34" charset="-122"/>
                <a:ea typeface="微软雅黑" panose="020B0503020204020204" pitchFamily="34" charset="-122"/>
              </a:rPr>
              <a:t>1.1 </a:t>
            </a:r>
            <a:r>
              <a:rPr lang="zh-CN" altLang="en-US" dirty="0" smtClean="0">
                <a:solidFill>
                  <a:schemeClr val="tx1"/>
                </a:solidFill>
                <a:latin typeface="微软雅黑" panose="020B0503020204020204" pitchFamily="34" charset="-122"/>
                <a:ea typeface="微软雅黑" panose="020B0503020204020204" pitchFamily="34" charset="-122"/>
              </a:rPr>
              <a:t>移动医疗概念及分类</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739928" y="2409248"/>
            <a:ext cx="4288309" cy="3323987"/>
          </a:xfrm>
          <a:prstGeom prst="rect">
            <a:avLst/>
          </a:prstGeom>
          <a:ln w="28575">
            <a:prstDash val="dash"/>
          </a:ln>
        </p:spPr>
        <p:style>
          <a:lnRef idx="2">
            <a:schemeClr val="accent1"/>
          </a:lnRef>
          <a:fillRef idx="1">
            <a:schemeClr val="lt1"/>
          </a:fillRef>
          <a:effectRef idx="0">
            <a:schemeClr val="accent1"/>
          </a:effectRef>
          <a:fontRef idx="minor">
            <a:schemeClr val="dk1"/>
          </a:fontRef>
        </p:style>
        <p:txBody>
          <a:bodyPr wrap="square" rtlCol="0">
            <a:spAutoFit/>
          </a:bodyPr>
          <a:lstStyle/>
          <a:p>
            <a:pPr indent="457200">
              <a:lnSpc>
                <a:spcPct val="150000"/>
              </a:lnSpc>
            </a:pPr>
            <a:r>
              <a:rPr lang="zh-CN" altLang="en-US" sz="2000" dirty="0" smtClean="0">
                <a:latin typeface="微软雅黑" panose="020B0503020204020204" pitchFamily="34" charset="-122"/>
                <a:ea typeface="微软雅黑" panose="020B0503020204020204" pitchFamily="34" charset="-122"/>
              </a:rPr>
              <a:t>通过</a:t>
            </a:r>
            <a:r>
              <a:rPr lang="zh-CN" altLang="en-US" sz="2000" dirty="0">
                <a:latin typeface="微软雅黑" panose="020B0503020204020204" pitchFamily="34" charset="-122"/>
                <a:ea typeface="微软雅黑" panose="020B0503020204020204" pitchFamily="34" charset="-122"/>
              </a:rPr>
              <a:t>使用移动通信技术</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例如</a:t>
            </a:r>
            <a:r>
              <a:rPr lang="en-US" altLang="zh-CN" sz="2000" dirty="0">
                <a:latin typeface="微软雅黑" panose="020B0503020204020204" pitchFamily="34" charset="-122"/>
                <a:ea typeface="微软雅黑" panose="020B0503020204020204" pitchFamily="34" charset="-122"/>
              </a:rPr>
              <a:t>PDA</a:t>
            </a:r>
            <a:r>
              <a:rPr lang="zh-CN" altLang="en-US" sz="2000" dirty="0">
                <a:latin typeface="微软雅黑" panose="020B0503020204020204" pitchFamily="34" charset="-122"/>
                <a:ea typeface="微软雅黑" panose="020B0503020204020204" pitchFamily="34" charset="-122"/>
              </a:rPr>
              <a:t>、移动电话和卫星通信来提供医疗服务和信息</a:t>
            </a:r>
            <a:r>
              <a:rPr lang="zh-CN" altLang="en-US" sz="2000" dirty="0" smtClean="0">
                <a:latin typeface="微软雅黑" panose="020B0503020204020204" pitchFamily="34" charset="-122"/>
                <a:ea typeface="微软雅黑" panose="020B0503020204020204" pitchFamily="34" charset="-122"/>
              </a:rPr>
              <a:t>，（即在医疗服务中任何一个环节采用移动互联网都属于移动医疗的范畴），以</a:t>
            </a:r>
            <a:r>
              <a:rPr lang="zh-CN" altLang="en-US" sz="2000" dirty="0">
                <a:latin typeface="微软雅黑" panose="020B0503020204020204" pitchFamily="34" charset="-122"/>
                <a:ea typeface="微软雅黑" panose="020B0503020204020204" pitchFamily="34" charset="-122"/>
              </a:rPr>
              <a:t>基于安卓和</a:t>
            </a:r>
            <a:r>
              <a:rPr lang="en-US" altLang="zh-CN" sz="2000" dirty="0">
                <a:latin typeface="微软雅黑" panose="020B0503020204020204" pitchFamily="34" charset="-122"/>
                <a:ea typeface="微软雅黑" panose="020B0503020204020204" pitchFamily="34" charset="-122"/>
              </a:rPr>
              <a:t>iOS</a:t>
            </a:r>
            <a:r>
              <a:rPr lang="zh-CN" altLang="en-US" sz="2000" dirty="0">
                <a:latin typeface="微软雅黑" panose="020B0503020204020204" pitchFamily="34" charset="-122"/>
                <a:ea typeface="微软雅黑" panose="020B0503020204020204" pitchFamily="34" charset="-122"/>
              </a:rPr>
              <a:t>等移动终端系统的医疗健康类</a:t>
            </a:r>
            <a:r>
              <a:rPr lang="en-US" altLang="zh-CN" sz="2000" dirty="0">
                <a:latin typeface="微软雅黑" panose="020B0503020204020204" pitchFamily="34" charset="-122"/>
                <a:ea typeface="微软雅黑" panose="020B0503020204020204" pitchFamily="34" charset="-122"/>
              </a:rPr>
              <a:t>App</a:t>
            </a:r>
            <a:r>
              <a:rPr lang="zh-CN" altLang="en-US" sz="2000" dirty="0" smtClean="0">
                <a:latin typeface="微软雅黑" panose="020B0503020204020204" pitchFamily="34" charset="-122"/>
                <a:ea typeface="微软雅黑" panose="020B0503020204020204" pitchFamily="34" charset="-122"/>
              </a:rPr>
              <a:t>应用和智能硬件为主。</a:t>
            </a:r>
            <a:endParaRPr lang="zh-CN" altLang="en-US" sz="2000" dirty="0">
              <a:latin typeface="微软雅黑" panose="020B0503020204020204" pitchFamily="34" charset="-122"/>
              <a:ea typeface="微软雅黑" panose="020B0503020204020204" pitchFamily="34" charset="-122"/>
            </a:endParaRPr>
          </a:p>
        </p:txBody>
      </p:sp>
      <p:grpSp>
        <p:nvGrpSpPr>
          <p:cNvPr id="22" name="组合 21"/>
          <p:cNvGrpSpPr/>
          <p:nvPr/>
        </p:nvGrpSpPr>
        <p:grpSpPr>
          <a:xfrm>
            <a:off x="7696491" y="3427986"/>
            <a:ext cx="2427288" cy="2287587"/>
            <a:chOff x="4911725" y="2582863"/>
            <a:chExt cx="2427288" cy="2287587"/>
          </a:xfrm>
        </p:grpSpPr>
        <p:sp>
          <p:nvSpPr>
            <p:cNvPr id="23" name="MH_Other_1"/>
            <p:cNvSpPr/>
            <p:nvPr>
              <p:custDataLst>
                <p:tags r:id="rId2"/>
              </p:custDataLst>
            </p:nvPr>
          </p:nvSpPr>
          <p:spPr>
            <a:xfrm flipH="1">
              <a:off x="4911725" y="2582863"/>
              <a:ext cx="1047750" cy="1047750"/>
            </a:xfrm>
            <a:prstGeom prst="round2DiagRect">
              <a:avLst>
                <a:gd name="adj1" fmla="val 31271"/>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n-ea"/>
              </a:endParaRPr>
            </a:p>
          </p:txBody>
        </p:sp>
        <p:sp>
          <p:nvSpPr>
            <p:cNvPr id="24" name="MH_SubTitle_1"/>
            <p:cNvSpPr/>
            <p:nvPr>
              <p:custDataLst>
                <p:tags r:id="rId3"/>
              </p:custDataLst>
            </p:nvPr>
          </p:nvSpPr>
          <p:spPr>
            <a:xfrm flipH="1">
              <a:off x="5041900" y="2641600"/>
              <a:ext cx="1047750" cy="1047750"/>
            </a:xfrm>
            <a:prstGeom prst="round2DiagRect">
              <a:avLst>
                <a:gd name="adj1" fmla="val 31271"/>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r>
                <a:rPr lang="zh-CN" altLang="en-US" sz="2000" b="1" dirty="0" smtClean="0">
                  <a:solidFill>
                    <a:srgbClr val="FFFFFF"/>
                  </a:solidFill>
                  <a:latin typeface="微软雅黑" panose="020B0503020204020204" pitchFamily="34" charset="-122"/>
                  <a:ea typeface="微软雅黑" panose="020B0503020204020204" pitchFamily="34" charset="-122"/>
                </a:rPr>
                <a:t>健康保健类</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25" name="MH_Other_2"/>
            <p:cNvSpPr/>
            <p:nvPr>
              <p:custDataLst>
                <p:tags r:id="rId4"/>
              </p:custDataLst>
            </p:nvPr>
          </p:nvSpPr>
          <p:spPr>
            <a:xfrm>
              <a:off x="6291263" y="2582863"/>
              <a:ext cx="1047750" cy="1047750"/>
            </a:xfrm>
            <a:prstGeom prst="round2DiagRect">
              <a:avLst>
                <a:gd name="adj1" fmla="val 31271"/>
                <a:gd name="adj2" fmla="val 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n-ea"/>
              </a:endParaRPr>
            </a:p>
          </p:txBody>
        </p:sp>
        <p:sp>
          <p:nvSpPr>
            <p:cNvPr id="26" name="MH_SubTitle_2"/>
            <p:cNvSpPr/>
            <p:nvPr>
              <p:custDataLst>
                <p:tags r:id="rId5"/>
              </p:custDataLst>
            </p:nvPr>
          </p:nvSpPr>
          <p:spPr>
            <a:xfrm>
              <a:off x="6162675" y="2641600"/>
              <a:ext cx="1047750" cy="1047750"/>
            </a:xfrm>
            <a:prstGeom prst="round2DiagRect">
              <a:avLst>
                <a:gd name="adj1" fmla="val 31271"/>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r>
                <a:rPr lang="zh-CN" altLang="en-US" sz="2000" b="1" dirty="0" smtClean="0">
                  <a:solidFill>
                    <a:srgbClr val="FFFFFF"/>
                  </a:solidFill>
                  <a:latin typeface="微软雅黑" panose="020B0503020204020204" pitchFamily="34" charset="-122"/>
                  <a:ea typeface="微软雅黑" panose="020B0503020204020204" pitchFamily="34" charset="-122"/>
                </a:rPr>
                <a:t>挂号问诊类</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28" name="MH_Other_3"/>
            <p:cNvSpPr/>
            <p:nvPr>
              <p:custDataLst>
                <p:tags r:id="rId6"/>
              </p:custDataLst>
            </p:nvPr>
          </p:nvSpPr>
          <p:spPr>
            <a:xfrm flipH="1" flipV="1">
              <a:off x="4911725" y="3822700"/>
              <a:ext cx="1047750" cy="1047750"/>
            </a:xfrm>
            <a:prstGeom prst="round2DiagRect">
              <a:avLst>
                <a:gd name="adj1" fmla="val 31271"/>
                <a:gd name="adj2" fmla="val 0"/>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n-ea"/>
              </a:endParaRPr>
            </a:p>
          </p:txBody>
        </p:sp>
        <p:sp>
          <p:nvSpPr>
            <p:cNvPr id="29" name="MH_Other_4"/>
            <p:cNvSpPr/>
            <p:nvPr>
              <p:custDataLst>
                <p:tags r:id="rId7"/>
              </p:custDataLst>
            </p:nvPr>
          </p:nvSpPr>
          <p:spPr>
            <a:xfrm flipV="1">
              <a:off x="6291263" y="3822700"/>
              <a:ext cx="1047750" cy="1047750"/>
            </a:xfrm>
            <a:prstGeom prst="round2DiagRect">
              <a:avLst>
                <a:gd name="adj1" fmla="val 31271"/>
                <a:gd name="adj2" fmla="val 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n-ea"/>
              </a:endParaRPr>
            </a:p>
          </p:txBody>
        </p:sp>
        <p:sp>
          <p:nvSpPr>
            <p:cNvPr id="30" name="MH_SubTitle_3"/>
            <p:cNvSpPr/>
            <p:nvPr>
              <p:custDataLst>
                <p:tags r:id="rId8"/>
              </p:custDataLst>
            </p:nvPr>
          </p:nvSpPr>
          <p:spPr>
            <a:xfrm>
              <a:off x="6162675" y="3763963"/>
              <a:ext cx="1047750" cy="1047750"/>
            </a:xfrm>
            <a:custGeom>
              <a:avLst/>
              <a:gdLst>
                <a:gd name="connsiteX0" fmla="*/ 0 w 1047750"/>
                <a:gd name="connsiteY0" fmla="*/ 0 h 1047750"/>
                <a:gd name="connsiteX1" fmla="*/ 720108 w 1047750"/>
                <a:gd name="connsiteY1" fmla="*/ 0 h 1047750"/>
                <a:gd name="connsiteX2" fmla="*/ 1047750 w 1047750"/>
                <a:gd name="connsiteY2" fmla="*/ 327642 h 1047750"/>
                <a:gd name="connsiteX3" fmla="*/ 1047750 w 1047750"/>
                <a:gd name="connsiteY3" fmla="*/ 1047750 h 1047750"/>
                <a:gd name="connsiteX4" fmla="*/ 327642 w 1047750"/>
                <a:gd name="connsiteY4" fmla="*/ 1047750 h 1047750"/>
                <a:gd name="connsiteX5" fmla="*/ 0 w 1047750"/>
                <a:gd name="connsiteY5" fmla="*/ 720108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0" h="1047750">
                  <a:moveTo>
                    <a:pt x="0" y="0"/>
                  </a:moveTo>
                  <a:lnTo>
                    <a:pt x="720108" y="0"/>
                  </a:lnTo>
                  <a:cubicBezTo>
                    <a:pt x="901060" y="0"/>
                    <a:pt x="1047750" y="146690"/>
                    <a:pt x="1047750" y="327642"/>
                  </a:cubicBezTo>
                  <a:lnTo>
                    <a:pt x="1047750" y="1047750"/>
                  </a:lnTo>
                  <a:lnTo>
                    <a:pt x="327642" y="1047750"/>
                  </a:lnTo>
                  <a:cubicBezTo>
                    <a:pt x="146690" y="1047750"/>
                    <a:pt x="0" y="901060"/>
                    <a:pt x="0" y="720108"/>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r>
                <a:rPr lang="zh-CN" altLang="en-US" sz="2000" b="1" dirty="0" smtClean="0">
                  <a:solidFill>
                    <a:srgbClr val="FFFFFF"/>
                  </a:solidFill>
                  <a:latin typeface="微软雅黑" panose="020B0503020204020204" pitchFamily="34" charset="-122"/>
                  <a:ea typeface="微软雅黑" panose="020B0503020204020204" pitchFamily="34" charset="-122"/>
                </a:rPr>
                <a:t>院外康复类</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31" name="MH_SubTitle_4"/>
            <p:cNvSpPr/>
            <p:nvPr>
              <p:custDataLst>
                <p:tags r:id="rId9"/>
              </p:custDataLst>
            </p:nvPr>
          </p:nvSpPr>
          <p:spPr>
            <a:xfrm>
              <a:off x="5041900" y="3763963"/>
              <a:ext cx="1047750" cy="1047750"/>
            </a:xfrm>
            <a:custGeom>
              <a:avLst/>
              <a:gdLst>
                <a:gd name="connsiteX0" fmla="*/ 327642 w 1047750"/>
                <a:gd name="connsiteY0" fmla="*/ 0 h 1047750"/>
                <a:gd name="connsiteX1" fmla="*/ 1047750 w 1047750"/>
                <a:gd name="connsiteY1" fmla="*/ 0 h 1047750"/>
                <a:gd name="connsiteX2" fmla="*/ 1047750 w 1047750"/>
                <a:gd name="connsiteY2" fmla="*/ 720108 h 1047750"/>
                <a:gd name="connsiteX3" fmla="*/ 720108 w 1047750"/>
                <a:gd name="connsiteY3" fmla="*/ 1047750 h 1047750"/>
                <a:gd name="connsiteX4" fmla="*/ 0 w 1047750"/>
                <a:gd name="connsiteY4" fmla="*/ 1047750 h 1047750"/>
                <a:gd name="connsiteX5" fmla="*/ 0 w 1047750"/>
                <a:gd name="connsiteY5" fmla="*/ 327642 h 1047750"/>
                <a:gd name="connsiteX6" fmla="*/ 327642 w 1047750"/>
                <a:gd name="connsiteY6"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0" h="1047750">
                  <a:moveTo>
                    <a:pt x="327642" y="0"/>
                  </a:moveTo>
                  <a:lnTo>
                    <a:pt x="1047750" y="0"/>
                  </a:lnTo>
                  <a:lnTo>
                    <a:pt x="1047750" y="720108"/>
                  </a:lnTo>
                  <a:cubicBezTo>
                    <a:pt x="1047750" y="901060"/>
                    <a:pt x="901060" y="1047750"/>
                    <a:pt x="720108" y="1047750"/>
                  </a:cubicBezTo>
                  <a:lnTo>
                    <a:pt x="0" y="1047750"/>
                  </a:lnTo>
                  <a:lnTo>
                    <a:pt x="0" y="327642"/>
                  </a:lnTo>
                  <a:cubicBezTo>
                    <a:pt x="0" y="146690"/>
                    <a:pt x="146690" y="0"/>
                    <a:pt x="32764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r>
                <a:rPr lang="zh-CN" altLang="en-US" sz="2000" b="1" dirty="0" smtClean="0">
                  <a:solidFill>
                    <a:srgbClr val="FFFFFF"/>
                  </a:solidFill>
                  <a:latin typeface="微软雅黑" panose="020B0503020204020204" pitchFamily="34" charset="-122"/>
                  <a:ea typeface="微软雅黑" panose="020B0503020204020204" pitchFamily="34" charset="-122"/>
                </a:rPr>
                <a:t>医生助手类</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grpSp>
        <p:nvGrpSpPr>
          <p:cNvPr id="32" name="组合 31"/>
          <p:cNvGrpSpPr/>
          <p:nvPr/>
        </p:nvGrpSpPr>
        <p:grpSpPr>
          <a:xfrm>
            <a:off x="5716084" y="2856487"/>
            <a:ext cx="2009775" cy="1084261"/>
            <a:chOff x="2890839" y="2582864"/>
            <a:chExt cx="2009775" cy="1084261"/>
          </a:xfrm>
        </p:grpSpPr>
        <p:sp>
          <p:nvSpPr>
            <p:cNvPr id="33" name="MH_Text_1"/>
            <p:cNvSpPr txBox="1">
              <a:spLocks noChangeArrowheads="1"/>
            </p:cNvSpPr>
            <p:nvPr>
              <p:custDataLst>
                <p:tags r:id="rId1"/>
              </p:custDataLst>
            </p:nvPr>
          </p:nvSpPr>
          <p:spPr bwMode="auto">
            <a:xfrm>
              <a:off x="2890839" y="2735263"/>
              <a:ext cx="2009775" cy="931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30000"/>
                </a:lnSpc>
                <a:defRPr/>
              </a:pPr>
              <a:endParaRPr lang="en-US" altLang="zh-CN" sz="1400" dirty="0">
                <a:latin typeface="+mn-lt"/>
                <a:ea typeface="+mn-ea"/>
              </a:endParaRPr>
            </a:p>
          </p:txBody>
        </p:sp>
        <p:pic>
          <p:nvPicPr>
            <p:cNvPr id="34" name="图片 33"/>
            <p:cNvPicPr>
              <a:picLocks noChangeAspect="1"/>
            </p:cNvPicPr>
            <p:nvPr/>
          </p:nvPicPr>
          <p:blipFill>
            <a:blip r:embed="rId11"/>
            <a:stretch>
              <a:fillRect/>
            </a:stretch>
          </p:blipFill>
          <p:spPr>
            <a:xfrm>
              <a:off x="3230358" y="2582864"/>
              <a:ext cx="538078" cy="522264"/>
            </a:xfrm>
            <a:prstGeom prst="rect">
              <a:avLst/>
            </a:prstGeom>
          </p:spPr>
        </p:pic>
        <p:pic>
          <p:nvPicPr>
            <p:cNvPr id="35" name="图片 34"/>
            <p:cNvPicPr>
              <a:picLocks noChangeAspect="1"/>
            </p:cNvPicPr>
            <p:nvPr/>
          </p:nvPicPr>
          <p:blipFill>
            <a:blip r:embed="rId12"/>
            <a:stretch>
              <a:fillRect/>
            </a:stretch>
          </p:blipFill>
          <p:spPr>
            <a:xfrm>
              <a:off x="3765692" y="2601051"/>
              <a:ext cx="497953" cy="490222"/>
            </a:xfrm>
            <a:prstGeom prst="rect">
              <a:avLst/>
            </a:prstGeom>
          </p:spPr>
        </p:pic>
        <p:pic>
          <p:nvPicPr>
            <p:cNvPr id="44" name="图片 43"/>
            <p:cNvPicPr>
              <a:picLocks noChangeAspect="1"/>
            </p:cNvPicPr>
            <p:nvPr/>
          </p:nvPicPr>
          <p:blipFill>
            <a:blip r:embed="rId13"/>
            <a:stretch>
              <a:fillRect/>
            </a:stretch>
          </p:blipFill>
          <p:spPr>
            <a:xfrm>
              <a:off x="3233432" y="3140841"/>
              <a:ext cx="485074" cy="489772"/>
            </a:xfrm>
            <a:prstGeom prst="rect">
              <a:avLst/>
            </a:prstGeom>
          </p:spPr>
        </p:pic>
        <p:pic>
          <p:nvPicPr>
            <p:cNvPr id="45" name="图片 44"/>
            <p:cNvPicPr>
              <a:picLocks noChangeAspect="1"/>
            </p:cNvPicPr>
            <p:nvPr/>
          </p:nvPicPr>
          <p:blipFill>
            <a:blip r:embed="rId14"/>
            <a:stretch>
              <a:fillRect/>
            </a:stretch>
          </p:blipFill>
          <p:spPr>
            <a:xfrm>
              <a:off x="3718506" y="3149285"/>
              <a:ext cx="547280" cy="481328"/>
            </a:xfrm>
            <a:prstGeom prst="rect">
              <a:avLst/>
            </a:prstGeom>
          </p:spPr>
        </p:pic>
        <p:pic>
          <p:nvPicPr>
            <p:cNvPr id="46" name="图片 45"/>
            <p:cNvPicPr>
              <a:picLocks noChangeAspect="1"/>
            </p:cNvPicPr>
            <p:nvPr/>
          </p:nvPicPr>
          <p:blipFill>
            <a:blip r:embed="rId15"/>
            <a:stretch>
              <a:fillRect/>
            </a:stretch>
          </p:blipFill>
          <p:spPr>
            <a:xfrm>
              <a:off x="4216935" y="3130928"/>
              <a:ext cx="491590" cy="499685"/>
            </a:xfrm>
            <a:prstGeom prst="rect">
              <a:avLst/>
            </a:prstGeom>
          </p:spPr>
        </p:pic>
      </p:grpSp>
      <p:grpSp>
        <p:nvGrpSpPr>
          <p:cNvPr id="47" name="组合 46"/>
          <p:cNvGrpSpPr/>
          <p:nvPr/>
        </p:nvGrpSpPr>
        <p:grpSpPr>
          <a:xfrm>
            <a:off x="5803155" y="5688333"/>
            <a:ext cx="1913059" cy="636987"/>
            <a:chOff x="2890839" y="4093937"/>
            <a:chExt cx="1913059" cy="636987"/>
          </a:xfrm>
        </p:grpSpPr>
        <p:pic>
          <p:nvPicPr>
            <p:cNvPr id="48" name="图片 47"/>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3520390" y="4103898"/>
              <a:ext cx="627026" cy="627026"/>
            </a:xfrm>
            <a:prstGeom prst="rect">
              <a:avLst/>
            </a:prstGeom>
          </p:spPr>
        </p:pic>
        <p:pic>
          <p:nvPicPr>
            <p:cNvPr id="49" name="图片 48"/>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2890839" y="4103898"/>
              <a:ext cx="627026" cy="627026"/>
            </a:xfrm>
            <a:prstGeom prst="rect">
              <a:avLst/>
            </a:prstGeom>
          </p:spPr>
        </p:pic>
        <p:pic>
          <p:nvPicPr>
            <p:cNvPr id="50" name="图片 49"/>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4156951" y="4093937"/>
              <a:ext cx="646947" cy="636987"/>
            </a:xfrm>
            <a:prstGeom prst="rect">
              <a:avLst/>
            </a:prstGeom>
          </p:spPr>
        </p:pic>
      </p:grpSp>
      <p:grpSp>
        <p:nvGrpSpPr>
          <p:cNvPr id="51" name="组合 50"/>
          <p:cNvGrpSpPr/>
          <p:nvPr/>
        </p:nvGrpSpPr>
        <p:grpSpPr>
          <a:xfrm>
            <a:off x="10241985" y="2869926"/>
            <a:ext cx="1730244" cy="1069250"/>
            <a:chOff x="10307914" y="2592392"/>
            <a:chExt cx="1730244" cy="1069250"/>
          </a:xfrm>
        </p:grpSpPr>
        <p:pic>
          <p:nvPicPr>
            <p:cNvPr id="52" name="图片 51"/>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11396031" y="3128377"/>
              <a:ext cx="527049" cy="527049"/>
            </a:xfrm>
            <a:prstGeom prst="rect">
              <a:avLst/>
            </a:prstGeom>
          </p:spPr>
        </p:pic>
        <p:pic>
          <p:nvPicPr>
            <p:cNvPr id="53" name="图片 52"/>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10307914" y="2610106"/>
              <a:ext cx="553522" cy="532126"/>
            </a:xfrm>
            <a:prstGeom prst="rect">
              <a:avLst/>
            </a:prstGeom>
          </p:spPr>
        </p:pic>
        <p:pic>
          <p:nvPicPr>
            <p:cNvPr id="54" name="图片 53"/>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10358584" y="3144118"/>
              <a:ext cx="517524" cy="517524"/>
            </a:xfrm>
            <a:prstGeom prst="rect">
              <a:avLst/>
            </a:prstGeom>
          </p:spPr>
        </p:pic>
        <p:pic>
          <p:nvPicPr>
            <p:cNvPr id="55" name="图片 54"/>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10877038" y="3140694"/>
              <a:ext cx="544648" cy="498722"/>
            </a:xfrm>
            <a:prstGeom prst="rect">
              <a:avLst/>
            </a:prstGeom>
          </p:spPr>
        </p:pic>
        <p:pic>
          <p:nvPicPr>
            <p:cNvPr id="56" name="图片 55"/>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11442846" y="2592392"/>
              <a:ext cx="595312" cy="535985"/>
            </a:xfrm>
            <a:prstGeom prst="rect">
              <a:avLst/>
            </a:prstGeom>
          </p:spPr>
        </p:pic>
        <p:pic>
          <p:nvPicPr>
            <p:cNvPr id="57" name="图片 56"/>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10866993" y="2613891"/>
              <a:ext cx="564739" cy="523875"/>
            </a:xfrm>
            <a:prstGeom prst="rect">
              <a:avLst/>
            </a:prstGeom>
          </p:spPr>
        </p:pic>
      </p:grpSp>
      <p:pic>
        <p:nvPicPr>
          <p:cNvPr id="58" name="图片 57"/>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10362219" y="5656836"/>
            <a:ext cx="627792" cy="636987"/>
          </a:xfrm>
          <a:prstGeom prst="rect">
            <a:avLst/>
          </a:prstGeom>
        </p:spPr>
      </p:pic>
      <p:sp>
        <p:nvSpPr>
          <p:cNvPr id="59" name="矩形 58"/>
          <p:cNvSpPr/>
          <p:nvPr/>
        </p:nvSpPr>
        <p:spPr>
          <a:xfrm>
            <a:off x="5852385" y="2824030"/>
            <a:ext cx="1863829" cy="1144428"/>
          </a:xfrm>
          <a:prstGeom prst="rect">
            <a:avLst/>
          </a:prstGeom>
          <a:noFill/>
          <a:ln w="28575">
            <a:prstDash val="dash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60" name="矩形 59"/>
          <p:cNvSpPr/>
          <p:nvPr/>
        </p:nvSpPr>
        <p:spPr>
          <a:xfrm>
            <a:off x="5845880" y="5406588"/>
            <a:ext cx="1879979" cy="1144428"/>
          </a:xfrm>
          <a:prstGeom prst="rect">
            <a:avLst/>
          </a:prstGeom>
          <a:noFill/>
          <a:ln w="28575">
            <a:solidFill>
              <a:srgbClr val="B1B34D"/>
            </a:solidFill>
            <a:prstDash val="dash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61" name="矩形 60"/>
          <p:cNvSpPr/>
          <p:nvPr/>
        </p:nvSpPr>
        <p:spPr>
          <a:xfrm>
            <a:off x="10126906" y="2824030"/>
            <a:ext cx="1863829" cy="1144428"/>
          </a:xfrm>
          <a:prstGeom prst="rect">
            <a:avLst/>
          </a:prstGeom>
          <a:noFill/>
          <a:ln w="28575">
            <a:solidFill>
              <a:srgbClr val="248882"/>
            </a:solidFill>
            <a:prstDash val="dash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62" name="矩形 61"/>
          <p:cNvSpPr/>
          <p:nvPr/>
        </p:nvSpPr>
        <p:spPr>
          <a:xfrm>
            <a:off x="10126906" y="5403115"/>
            <a:ext cx="1863829" cy="1144428"/>
          </a:xfrm>
          <a:prstGeom prst="rect">
            <a:avLst/>
          </a:prstGeom>
          <a:noFill/>
          <a:ln w="28575">
            <a:solidFill>
              <a:srgbClr val="25D48B"/>
            </a:solidFill>
            <a:prstDash val="dash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pic>
        <p:nvPicPr>
          <p:cNvPr id="5" name="图片 4"/>
          <p:cNvPicPr>
            <a:picLocks noChangeAspect="1"/>
          </p:cNvPicPr>
          <p:nvPr/>
        </p:nvPicPr>
        <p:blipFill>
          <a:blip r:embed="rId26" cstate="print">
            <a:extLst>
              <a:ext uri="{28A0092B-C50C-407E-A947-70E740481C1C}">
                <a14:useLocalDpi xmlns:a14="http://schemas.microsoft.com/office/drawing/2010/main" val="0"/>
              </a:ext>
            </a:extLst>
          </a:blip>
          <a:stretch>
            <a:fillRect/>
          </a:stretch>
        </p:blipFill>
        <p:spPr>
          <a:xfrm>
            <a:off x="7064867" y="2856445"/>
            <a:ext cx="535335" cy="523166"/>
          </a:xfrm>
          <a:prstGeom prst="rect">
            <a:avLst/>
          </a:prstGeom>
        </p:spPr>
      </p:pic>
      <p:grpSp>
        <p:nvGrpSpPr>
          <p:cNvPr id="14" name="组合 13"/>
          <p:cNvGrpSpPr/>
          <p:nvPr/>
        </p:nvGrpSpPr>
        <p:grpSpPr>
          <a:xfrm>
            <a:off x="6905155" y="1693987"/>
            <a:ext cx="4178278" cy="825786"/>
            <a:chOff x="6946629" y="1583462"/>
            <a:chExt cx="4178278" cy="825786"/>
          </a:xfrm>
        </p:grpSpPr>
        <p:sp>
          <p:nvSpPr>
            <p:cNvPr id="38" name="文本框 37"/>
            <p:cNvSpPr txBox="1"/>
            <p:nvPr/>
          </p:nvSpPr>
          <p:spPr>
            <a:xfrm>
              <a:off x="6946629" y="1909624"/>
              <a:ext cx="1558459" cy="499624"/>
            </a:xfrm>
            <a:prstGeom prst="rect">
              <a:avLst/>
            </a:prstGeom>
            <a:solidFill>
              <a:srgbClr val="34C8DB"/>
            </a:solidFill>
            <a:ln w="28575">
              <a:prstDash val="dash"/>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lnSpc>
                  <a:spcPct val="150000"/>
                </a:lnSpc>
              </a:pPr>
              <a:r>
                <a:rPr lang="zh-CN" altLang="en-US" sz="2000" dirty="0" smtClean="0">
                  <a:solidFill>
                    <a:schemeClr val="bg1"/>
                  </a:solidFill>
                  <a:latin typeface="微软雅黑" panose="020B0503020204020204" pitchFamily="34" charset="-122"/>
                  <a:ea typeface="微软雅黑" panose="020B0503020204020204" pitchFamily="34" charset="-122"/>
                </a:rPr>
                <a:t>健康</a:t>
              </a:r>
              <a:r>
                <a:rPr lang="zh-CN" altLang="en-US" sz="2000" dirty="0" smtClean="0">
                  <a:solidFill>
                    <a:schemeClr val="bg1"/>
                  </a:solidFill>
                  <a:latin typeface="微软雅黑" panose="020B0503020204020204" pitchFamily="34" charset="-122"/>
                  <a:ea typeface="微软雅黑" panose="020B0503020204020204" pitchFamily="34" charset="-122"/>
                </a:rPr>
                <a:t>保健</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9566448" y="1909624"/>
              <a:ext cx="1558459" cy="499624"/>
            </a:xfrm>
            <a:prstGeom prst="rect">
              <a:avLst/>
            </a:prstGeom>
            <a:solidFill>
              <a:schemeClr val="accent2">
                <a:lumMod val="75000"/>
              </a:schemeClr>
            </a:solidFill>
            <a:ln w="28575">
              <a:prstDash val="dash"/>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lnSpc>
                  <a:spcPct val="150000"/>
                </a:lnSpc>
              </a:pPr>
              <a:r>
                <a:rPr lang="zh-CN" altLang="en-US" sz="2000" dirty="0" smtClean="0">
                  <a:solidFill>
                    <a:schemeClr val="bg1"/>
                  </a:solidFill>
                  <a:latin typeface="微软雅黑" panose="020B0503020204020204" pitchFamily="34" charset="-122"/>
                  <a:ea typeface="微软雅黑" panose="020B0503020204020204" pitchFamily="34" charset="-122"/>
                </a:rPr>
                <a:t>诊断治疗</a:t>
              </a:r>
              <a:endParaRPr lang="zh-CN" altLang="en-US" sz="2000"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endCxn id="38" idx="0"/>
            </p:cNvCxnSpPr>
            <p:nvPr/>
          </p:nvCxnSpPr>
          <p:spPr>
            <a:xfrm flipH="1">
              <a:off x="7725859" y="1583462"/>
              <a:ext cx="6897" cy="32616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a:endCxn id="39" idx="0"/>
            </p:cNvCxnSpPr>
            <p:nvPr/>
          </p:nvCxnSpPr>
          <p:spPr>
            <a:xfrm>
              <a:off x="10345677" y="1583462"/>
              <a:ext cx="1" cy="32616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7732756" y="1583462"/>
              <a:ext cx="2629463"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4015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par>
                                <p:cTn id="13" presetID="10" presetClass="entr" presetSubtype="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par>
                                <p:cTn id="16" presetID="10" presetClass="entr" presetSubtype="0" fill="hold" nodeType="with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fade">
                                      <p:cBhvr>
                                        <p:cTn id="18" dur="500"/>
                                        <p:tgtEl>
                                          <p:spTgt spid="47"/>
                                        </p:tgtEl>
                                      </p:cBhvr>
                                    </p:animEffect>
                                  </p:childTnLst>
                                </p:cTn>
                              </p:par>
                              <p:par>
                                <p:cTn id="19" presetID="10" presetClass="entr" presetSubtype="0" fill="hold" nodeType="with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par>
                                <p:cTn id="22" presetID="10" presetClass="entr" presetSubtype="0" fill="hold" nodeType="withEffect">
                                  <p:stCondLst>
                                    <p:cond delay="0"/>
                                  </p:stCondLst>
                                  <p:childTnLst>
                                    <p:set>
                                      <p:cBhvr>
                                        <p:cTn id="23" dur="1" fill="hold">
                                          <p:stCondLst>
                                            <p:cond delay="0"/>
                                          </p:stCondLst>
                                        </p:cTn>
                                        <p:tgtEl>
                                          <p:spTgt spid="58"/>
                                        </p:tgtEl>
                                        <p:attrNameLst>
                                          <p:attrName>style.visibility</p:attrName>
                                        </p:attrNameLst>
                                      </p:cBhvr>
                                      <p:to>
                                        <p:strVal val="visible"/>
                                      </p:to>
                                    </p:set>
                                    <p:animEffect transition="in" filter="fade">
                                      <p:cBhvr>
                                        <p:cTn id="24" dur="500"/>
                                        <p:tgtEl>
                                          <p:spTgt spid="5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fade">
                                      <p:cBhvr>
                                        <p:cTn id="27" dur="500"/>
                                        <p:tgtEl>
                                          <p:spTgt spid="5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fade">
                                      <p:cBhvr>
                                        <p:cTn id="30" dur="500"/>
                                        <p:tgtEl>
                                          <p:spTgt spid="6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1"/>
                                        </p:tgtEl>
                                        <p:attrNameLst>
                                          <p:attrName>style.visibility</p:attrName>
                                        </p:attrNameLst>
                                      </p:cBhvr>
                                      <p:to>
                                        <p:strVal val="visible"/>
                                      </p:to>
                                    </p:set>
                                    <p:animEffect transition="in" filter="fade">
                                      <p:cBhvr>
                                        <p:cTn id="33" dur="500"/>
                                        <p:tgtEl>
                                          <p:spTgt spid="6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2"/>
                                        </p:tgtEl>
                                        <p:attrNameLst>
                                          <p:attrName>style.visibility</p:attrName>
                                        </p:attrNameLst>
                                      </p:cBhvr>
                                      <p:to>
                                        <p:strVal val="visible"/>
                                      </p:to>
                                    </p:set>
                                    <p:animEffect transition="in" filter="fade">
                                      <p:cBhvr>
                                        <p:cTn id="36" dur="500"/>
                                        <p:tgtEl>
                                          <p:spTgt spid="62"/>
                                        </p:tgtEl>
                                      </p:cBhvr>
                                    </p:animEffect>
                                  </p:childTnLst>
                                </p:cTn>
                              </p:par>
                              <p:par>
                                <p:cTn id="37" presetID="10" presetClass="entr" presetSubtype="0" fill="hold" nodeType="with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60" grpId="0" animBg="1"/>
      <p:bldP spid="61" grpId="0" animBg="1"/>
      <p:bldP spid="6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960180" y="1832325"/>
            <a:ext cx="4096730" cy="369332"/>
          </a:xfrm>
          <a:prstGeom prst="rect">
            <a:avLst/>
          </a:prstGeom>
          <a:noFill/>
        </p:spPr>
        <p:txBody>
          <a:bodyPr wrap="square" rtlCol="0">
            <a:spAutoFit/>
          </a:bodyPr>
          <a:lstStyle/>
          <a:p>
            <a:r>
              <a:rPr lang="en-US" altLang="zh-CN" b="1" dirty="0" smtClean="0">
                <a:latin typeface="微软雅黑" panose="020B0503020204020204" pitchFamily="34" charset="-122"/>
                <a:ea typeface="微软雅黑" panose="020B0503020204020204" pitchFamily="34" charset="-122"/>
              </a:rPr>
              <a:t>2015-2017</a:t>
            </a:r>
            <a:r>
              <a:rPr lang="zh-CN" altLang="en-US" b="1" dirty="0" smtClean="0">
                <a:latin typeface="微软雅黑" panose="020B0503020204020204" pitchFamily="34" charset="-122"/>
                <a:ea typeface="微软雅黑" panose="020B0503020204020204" pitchFamily="34" charset="-122"/>
              </a:rPr>
              <a:t>年中国移动医疗市场规模</a:t>
            </a:r>
            <a:endParaRPr lang="zh-CN" altLang="en-US" b="1" dirty="0">
              <a:latin typeface="微软雅黑" panose="020B0503020204020204" pitchFamily="34" charset="-122"/>
              <a:ea typeface="微软雅黑" panose="020B0503020204020204" pitchFamily="34" charset="-122"/>
            </a:endParaRPr>
          </a:p>
        </p:txBody>
      </p:sp>
      <p:sp>
        <p:nvSpPr>
          <p:cNvPr id="6" name="文本框 5"/>
          <p:cNvSpPr txBox="1"/>
          <p:nvPr/>
        </p:nvSpPr>
        <p:spPr>
          <a:xfrm>
            <a:off x="792344" y="5721274"/>
            <a:ext cx="10680337" cy="1015663"/>
          </a:xfrm>
          <a:prstGeom prst="rect">
            <a:avLst/>
          </a:prstGeom>
          <a:ln w="28575">
            <a:prstDash val="dash"/>
          </a:ln>
        </p:spPr>
        <p:style>
          <a:lnRef idx="2">
            <a:schemeClr val="accent1"/>
          </a:lnRef>
          <a:fillRef idx="1">
            <a:schemeClr val="lt1"/>
          </a:fillRef>
          <a:effectRef idx="0">
            <a:schemeClr val="accent1"/>
          </a:effectRef>
          <a:fontRef idx="minor">
            <a:schemeClr val="dk1"/>
          </a:fontRef>
        </p:style>
        <p:txBody>
          <a:bodyPr wrap="square" rtlCol="0">
            <a:spAutoFit/>
          </a:bodyPr>
          <a:lstStyle/>
          <a:p>
            <a:pPr indent="457200">
              <a:lnSpc>
                <a:spcPct val="150000"/>
              </a:lnSpc>
            </a:pPr>
            <a:r>
              <a:rPr lang="zh-CN" altLang="en-US" sz="2000" dirty="0" smtClean="0">
                <a:latin typeface="微软雅黑" panose="020B0503020204020204" pitchFamily="34" charset="-122"/>
                <a:ea typeface="微软雅黑" panose="020B0503020204020204" pitchFamily="34" charset="-122"/>
              </a:rPr>
              <a:t>由于目前行业还处于</a:t>
            </a:r>
            <a:r>
              <a:rPr lang="zh-CN" altLang="en-US" sz="2000" dirty="0">
                <a:latin typeface="微软雅黑" panose="020B0503020204020204" pitchFamily="34" charset="-122"/>
                <a:ea typeface="微软雅黑" panose="020B0503020204020204" pitchFamily="34" charset="-122"/>
              </a:rPr>
              <a:t>成</a:t>
            </a:r>
            <a:r>
              <a:rPr lang="zh-CN" altLang="en-US" sz="2000" dirty="0" smtClean="0">
                <a:latin typeface="微软雅黑" panose="020B0503020204020204" pitchFamily="34" charset="-122"/>
                <a:ea typeface="微软雅黑" panose="020B0503020204020204" pitchFamily="34" charset="-122"/>
              </a:rPr>
              <a:t>长期，随着该领域获得的投资增多，预计</a:t>
            </a:r>
            <a:r>
              <a:rPr lang="zh-CN" altLang="en-US" sz="2000" dirty="0">
                <a:latin typeface="微软雅黑" panose="020B0503020204020204" pitchFamily="34" charset="-122"/>
                <a:ea typeface="微软雅黑" panose="020B0503020204020204" pitchFamily="34" charset="-122"/>
              </a:rPr>
              <a:t>在未来</a:t>
            </a:r>
            <a:r>
              <a:rPr lang="zh-CN" altLang="en-US" sz="2000" dirty="0" smtClean="0">
                <a:latin typeface="微软雅黑" panose="020B0503020204020204" pitchFamily="34" charset="-122"/>
                <a:ea typeface="微软雅黑" panose="020B0503020204020204" pitchFamily="34" charset="-122"/>
              </a:rPr>
              <a:t>三年，它的市场规模将</a:t>
            </a:r>
            <a:r>
              <a:rPr lang="zh-CN" altLang="en-US" sz="2000" dirty="0">
                <a:latin typeface="微软雅黑" panose="020B0503020204020204" pitchFamily="34" charset="-122"/>
                <a:ea typeface="微软雅黑" panose="020B0503020204020204" pitchFamily="34" charset="-122"/>
              </a:rPr>
              <a:t>呈现爆发式的快速</a:t>
            </a:r>
            <a:r>
              <a:rPr lang="zh-CN" altLang="en-US" sz="2000" dirty="0" smtClean="0">
                <a:latin typeface="微软雅黑" panose="020B0503020204020204" pitchFamily="34" charset="-122"/>
                <a:ea typeface="微软雅黑" panose="020B0503020204020204" pitchFamily="34" charset="-122"/>
              </a:rPr>
              <a:t>增长，并且进入市场的竞争者将会越来越多。</a:t>
            </a:r>
            <a:endParaRPr lang="zh-CN" altLang="en-US" sz="2000"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t="9088" r="1404" b="2367"/>
          <a:stretch/>
        </p:blipFill>
        <p:spPr>
          <a:xfrm>
            <a:off x="379544" y="2372096"/>
            <a:ext cx="5482661" cy="3228109"/>
          </a:xfrm>
          <a:prstGeom prst="rect">
            <a:avLst/>
          </a:prstGeom>
        </p:spPr>
      </p:pic>
      <p:sp>
        <p:nvSpPr>
          <p:cNvPr id="9" name="文本框 8"/>
          <p:cNvSpPr txBox="1"/>
          <p:nvPr/>
        </p:nvSpPr>
        <p:spPr>
          <a:xfrm>
            <a:off x="6667500" y="1832325"/>
            <a:ext cx="5067299" cy="369332"/>
          </a:xfrm>
          <a:prstGeom prst="rect">
            <a:avLst/>
          </a:prstGeom>
          <a:noFill/>
        </p:spPr>
        <p:txBody>
          <a:bodyPr wrap="square" rtlCol="0">
            <a:spAutoFit/>
          </a:bodyPr>
          <a:lstStyle/>
          <a:p>
            <a:pPr algn="ctr"/>
            <a:r>
              <a:rPr lang="en-US" altLang="zh-CN" b="1" dirty="0" smtClean="0">
                <a:latin typeface="微软雅黑" panose="020B0503020204020204" pitchFamily="34" charset="-122"/>
                <a:ea typeface="微软雅黑" panose="020B0503020204020204" pitchFamily="34" charset="-122"/>
              </a:rPr>
              <a:t>2015</a:t>
            </a:r>
            <a:r>
              <a:rPr lang="zh-CN" altLang="en-US" b="1" dirty="0" smtClean="0">
                <a:latin typeface="微软雅黑" panose="020B0503020204020204" pitchFamily="34" charset="-122"/>
                <a:ea typeface="微软雅黑" panose="020B0503020204020204" pitchFamily="34" charset="-122"/>
              </a:rPr>
              <a:t>年中国移动医疗</a:t>
            </a:r>
            <a:r>
              <a:rPr lang="en-US" altLang="zh-CN" b="1" dirty="0" smtClean="0">
                <a:latin typeface="微软雅黑" panose="020B0503020204020204" pitchFamily="34" charset="-122"/>
                <a:ea typeface="微软雅黑" panose="020B0503020204020204" pitchFamily="34" charset="-122"/>
              </a:rPr>
              <a:t>APP</a:t>
            </a:r>
            <a:r>
              <a:rPr lang="zh-CN" altLang="en-US" b="1" dirty="0" smtClean="0">
                <a:latin typeface="微软雅黑" panose="020B0503020204020204" pitchFamily="34" charset="-122"/>
                <a:ea typeface="微软雅黑" panose="020B0503020204020204" pitchFamily="34" charset="-122"/>
              </a:rPr>
              <a:t>数量统计</a:t>
            </a:r>
            <a:endParaRPr lang="zh-CN" altLang="en-US" b="1"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rotWithShape="1">
          <a:blip r:embed="rId3" cstate="print">
            <a:extLst>
              <a:ext uri="{28A0092B-C50C-407E-A947-70E740481C1C}">
                <a14:useLocalDpi xmlns:a14="http://schemas.microsoft.com/office/drawing/2010/main" val="0"/>
              </a:ext>
            </a:extLst>
          </a:blip>
          <a:srcRect t="10643" b="2339"/>
          <a:stretch/>
        </p:blipFill>
        <p:spPr>
          <a:xfrm>
            <a:off x="6571521" y="2372096"/>
            <a:ext cx="5259256" cy="3034145"/>
          </a:xfrm>
          <a:prstGeom prst="rect">
            <a:avLst/>
          </a:prstGeom>
        </p:spPr>
      </p:pic>
      <p:sp>
        <p:nvSpPr>
          <p:cNvPr id="13" name="标题 1"/>
          <p:cNvSpPr>
            <a:spLocks noGrp="1"/>
          </p:cNvSpPr>
          <p:nvPr>
            <p:ph type="title"/>
          </p:nvPr>
        </p:nvSpPr>
        <p:spPr>
          <a:xfrm>
            <a:off x="701580" y="367624"/>
            <a:ext cx="10680337" cy="701485"/>
          </a:xfrm>
        </p:spPr>
        <p:txBody>
          <a:bodyPr/>
          <a:lstStyle/>
          <a:p>
            <a:r>
              <a:rPr lang="en-US" altLang="zh-CN" dirty="0" smtClean="0"/>
              <a:t>1. </a:t>
            </a:r>
            <a:r>
              <a:rPr lang="zh-CN" altLang="en-US" dirty="0" smtClean="0"/>
              <a:t>移动医疗的概述</a:t>
            </a:r>
            <a:endParaRPr lang="zh-CN" altLang="en-US" dirty="0"/>
          </a:p>
        </p:txBody>
      </p:sp>
      <p:sp>
        <p:nvSpPr>
          <p:cNvPr id="15" name="内容占位符 2"/>
          <p:cNvSpPr txBox="1">
            <a:spLocks/>
          </p:cNvSpPr>
          <p:nvPr/>
        </p:nvSpPr>
        <p:spPr>
          <a:xfrm>
            <a:off x="754747" y="1257300"/>
            <a:ext cx="4565398" cy="654627"/>
          </a:xfrm>
          <a:prstGeom prst="rect">
            <a:avLst/>
          </a:prstGeom>
        </p:spPr>
        <p:txBody>
          <a:bodyPr vert="horz" lIns="91440" tIns="45720" rIns="91440" bIns="45720" rtlCol="0">
            <a:normAutofit/>
          </a:bodyPr>
          <a:lstStyle>
            <a:lvl1pPr marL="357188" indent="-357188" algn="l" defTabSz="914400" rtl="0" eaLnBrk="1" latinLnBrk="0" hangingPunct="1">
              <a:lnSpc>
                <a:spcPct val="90000"/>
              </a:lnSpc>
              <a:spcBef>
                <a:spcPts val="1800"/>
              </a:spcBef>
              <a:buClr>
                <a:schemeClr val="accent1"/>
              </a:buClr>
              <a:buSzPct val="70000"/>
              <a:buFont typeface="Wingdings 2" panose="05020102010507070707" pitchFamily="18" charset="2"/>
              <a:buChar char=""/>
              <a:defRPr sz="2800" kern="1200">
                <a:solidFill>
                  <a:schemeClr val="accent1"/>
                </a:solidFill>
                <a:latin typeface="+mn-lt"/>
                <a:ea typeface="+mn-ea"/>
                <a:cs typeface="+mn-cs"/>
              </a:defRPr>
            </a:lvl1pPr>
            <a:lvl2pPr marL="357188" indent="-357188" algn="l" defTabSz="914400" rtl="0" eaLnBrk="1" latinLnBrk="0" hangingPunct="1">
              <a:lnSpc>
                <a:spcPct val="130000"/>
              </a:lnSpc>
              <a:spcBef>
                <a:spcPts val="0"/>
              </a:spcBef>
              <a:buFont typeface="Calibri" panose="020F0502020204030204" pitchFamily="34" charset="0"/>
              <a:buChar char=" "/>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solidFill>
                  <a:schemeClr val="tx1"/>
                </a:solidFill>
                <a:latin typeface="微软雅黑" panose="020B0503020204020204" pitchFamily="34" charset="-122"/>
                <a:ea typeface="微软雅黑" panose="020B0503020204020204" pitchFamily="34" charset="-122"/>
              </a:rPr>
              <a:t>1.2 </a:t>
            </a:r>
            <a:r>
              <a:rPr lang="zh-CN" altLang="en-US" dirty="0" smtClean="0">
                <a:solidFill>
                  <a:schemeClr val="tx1"/>
                </a:solidFill>
                <a:latin typeface="微软雅黑" panose="020B0503020204020204" pitchFamily="34" charset="-122"/>
                <a:ea typeface="微软雅黑" panose="020B0503020204020204" pitchFamily="34" charset="-122"/>
              </a:rPr>
              <a:t>移动医疗市场概况</a:t>
            </a:r>
            <a:endParaRPr lang="zh-CN" altLang="en-US" dirty="0">
              <a:solidFill>
                <a:schemeClr val="tx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851338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 </a:t>
            </a:r>
            <a:r>
              <a:rPr lang="zh-CN" altLang="en-US" dirty="0"/>
              <a:t>移动医疗的概述</a:t>
            </a:r>
          </a:p>
        </p:txBody>
      </p:sp>
      <p:sp>
        <p:nvSpPr>
          <p:cNvPr id="4" name="内容占位符 2"/>
          <p:cNvSpPr>
            <a:spLocks noGrp="1"/>
          </p:cNvSpPr>
          <p:nvPr>
            <p:ph idx="1"/>
          </p:nvPr>
        </p:nvSpPr>
        <p:spPr>
          <a:xfrm>
            <a:off x="754747" y="1257300"/>
            <a:ext cx="4565398" cy="654627"/>
          </a:xfrm>
        </p:spPr>
        <p:txBody>
          <a:bodyPr>
            <a:normAutofit/>
          </a:bodyPr>
          <a:lstStyle/>
          <a:p>
            <a:r>
              <a:rPr lang="en-US" altLang="zh-CN" dirty="0" smtClean="0">
                <a:solidFill>
                  <a:schemeClr val="tx1"/>
                </a:solidFill>
                <a:latin typeface="微软雅黑" panose="020B0503020204020204" pitchFamily="34" charset="-122"/>
                <a:ea typeface="微软雅黑" panose="020B0503020204020204" pitchFamily="34" charset="-122"/>
              </a:rPr>
              <a:t>1.3 </a:t>
            </a:r>
            <a:r>
              <a:rPr lang="zh-CN" altLang="en-US" dirty="0" smtClean="0">
                <a:solidFill>
                  <a:schemeClr val="tx1"/>
                </a:solidFill>
                <a:latin typeface="微软雅黑" panose="020B0503020204020204" pitchFamily="34" charset="-122"/>
                <a:ea typeface="微软雅黑" panose="020B0503020204020204" pitchFamily="34" charset="-122"/>
              </a:rPr>
              <a:t>简</a:t>
            </a:r>
            <a:r>
              <a:rPr lang="zh-CN" altLang="en-US" dirty="0">
                <a:solidFill>
                  <a:schemeClr val="tx1"/>
                </a:solidFill>
                <a:latin typeface="微软雅黑" panose="020B0503020204020204" pitchFamily="34" charset="-122"/>
                <a:ea typeface="微软雅黑" panose="020B0503020204020204" pitchFamily="34" charset="-122"/>
              </a:rPr>
              <a:t>析医疗行业痛点</a:t>
            </a:r>
          </a:p>
        </p:txBody>
      </p:sp>
      <p:sp>
        <p:nvSpPr>
          <p:cNvPr id="13" name="右箭头 12"/>
          <p:cNvSpPr/>
          <p:nvPr/>
        </p:nvSpPr>
        <p:spPr>
          <a:xfrm>
            <a:off x="4372486" y="3351875"/>
            <a:ext cx="2970000" cy="2741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599286" y="2934429"/>
            <a:ext cx="2743200"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医疗刚性需求不断扩大</a:t>
            </a:r>
            <a:endParaRPr lang="zh-CN" altLang="en-US" dirty="0">
              <a:latin typeface="微软雅黑" panose="020B0503020204020204" pitchFamily="34" charset="-122"/>
              <a:ea typeface="微软雅黑" panose="020B0503020204020204" pitchFamily="34" charset="-122"/>
            </a:endParaRPr>
          </a:p>
        </p:txBody>
      </p:sp>
      <p:sp>
        <p:nvSpPr>
          <p:cNvPr id="15" name="文本框 14"/>
          <p:cNvSpPr txBox="1"/>
          <p:nvPr/>
        </p:nvSpPr>
        <p:spPr>
          <a:xfrm>
            <a:off x="4372485" y="3721658"/>
            <a:ext cx="2970001"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越发凸显出医疗行业的问题</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503013" y="2196067"/>
            <a:ext cx="3585242" cy="3153857"/>
            <a:chOff x="503013" y="2196067"/>
            <a:chExt cx="3585242" cy="3153857"/>
          </a:xfrm>
        </p:grpSpPr>
        <p:sp>
          <p:nvSpPr>
            <p:cNvPr id="5" name="MH_Other_1"/>
            <p:cNvSpPr>
              <a:spLocks/>
            </p:cNvSpPr>
            <p:nvPr>
              <p:custDataLst>
                <p:tags r:id="rId7"/>
              </p:custDataLst>
            </p:nvPr>
          </p:nvSpPr>
          <p:spPr bwMode="auto">
            <a:xfrm>
              <a:off x="759247" y="2534531"/>
              <a:ext cx="511175" cy="446087"/>
            </a:xfrm>
            <a:custGeom>
              <a:avLst/>
              <a:gdLst>
                <a:gd name="T0" fmla="*/ 979217 w 2433638"/>
                <a:gd name="T1" fmla="*/ 1098870 h 2124076"/>
                <a:gd name="T2" fmla="*/ 173881 w 2433638"/>
                <a:gd name="T3" fmla="*/ 432901 h 2124076"/>
                <a:gd name="T4" fmla="*/ 155458 w 2433638"/>
                <a:gd name="T5" fmla="*/ 437460 h 2124076"/>
                <a:gd name="T6" fmla="*/ 139312 w 2433638"/>
                <a:gd name="T7" fmla="*/ 446991 h 2124076"/>
                <a:gd name="T8" fmla="*/ 126684 w 2433638"/>
                <a:gd name="T9" fmla="*/ 460667 h 2124076"/>
                <a:gd name="T10" fmla="*/ 118611 w 2433638"/>
                <a:gd name="T11" fmla="*/ 477036 h 2124076"/>
                <a:gd name="T12" fmla="*/ 115713 w 2433638"/>
                <a:gd name="T13" fmla="*/ 496099 h 2124076"/>
                <a:gd name="T14" fmla="*/ 117576 w 2433638"/>
                <a:gd name="T15" fmla="*/ 1502909 h 2124076"/>
                <a:gd name="T16" fmla="*/ 125029 w 2433638"/>
                <a:gd name="T17" fmla="*/ 1520107 h 2124076"/>
                <a:gd name="T18" fmla="*/ 137035 w 2433638"/>
                <a:gd name="T19" fmla="*/ 1534197 h 2124076"/>
                <a:gd name="T20" fmla="*/ 152560 w 2433638"/>
                <a:gd name="T21" fmla="*/ 1544350 h 2124076"/>
                <a:gd name="T22" fmla="*/ 170776 w 2433638"/>
                <a:gd name="T23" fmla="*/ 1549944 h 2124076"/>
                <a:gd name="T24" fmla="*/ 1002920 w 2433638"/>
                <a:gd name="T25" fmla="*/ 1550566 h 2124076"/>
                <a:gd name="T26" fmla="*/ 1021550 w 2433638"/>
                <a:gd name="T27" fmla="*/ 1545800 h 2124076"/>
                <a:gd name="T28" fmla="*/ 1037696 w 2433638"/>
                <a:gd name="T29" fmla="*/ 1536269 h 2124076"/>
                <a:gd name="T30" fmla="*/ 1050116 w 2433638"/>
                <a:gd name="T31" fmla="*/ 1522800 h 2124076"/>
                <a:gd name="T32" fmla="*/ 1058396 w 2433638"/>
                <a:gd name="T33" fmla="*/ 1506017 h 2124076"/>
                <a:gd name="T34" fmla="*/ 1061294 w 2433638"/>
                <a:gd name="T35" fmla="*/ 1487161 h 2124076"/>
                <a:gd name="T36" fmla="*/ 1061087 w 2433638"/>
                <a:gd name="T37" fmla="*/ 492784 h 2124076"/>
                <a:gd name="T38" fmla="*/ 1057361 w 2433638"/>
                <a:gd name="T39" fmla="*/ 474342 h 2124076"/>
                <a:gd name="T40" fmla="*/ 1048253 w 2433638"/>
                <a:gd name="T41" fmla="*/ 457973 h 2124076"/>
                <a:gd name="T42" fmla="*/ 1035212 w 2433638"/>
                <a:gd name="T43" fmla="*/ 445126 h 2124076"/>
                <a:gd name="T44" fmla="*/ 1018859 w 2433638"/>
                <a:gd name="T45" fmla="*/ 436424 h 2124076"/>
                <a:gd name="T46" fmla="*/ 999608 w 2433638"/>
                <a:gd name="T47" fmla="*/ 432694 h 2124076"/>
                <a:gd name="T48" fmla="*/ 1176801 w 2433638"/>
                <a:gd name="T49" fmla="*/ 1487161 h 2124076"/>
                <a:gd name="T50" fmla="*/ 1168728 w 2433638"/>
                <a:gd name="T51" fmla="*/ 1539792 h 2124076"/>
                <a:gd name="T52" fmla="*/ 1145957 w 2433638"/>
                <a:gd name="T53" fmla="*/ 1585998 h 2124076"/>
                <a:gd name="T54" fmla="*/ 1111182 w 2433638"/>
                <a:gd name="T55" fmla="*/ 1623502 h 2124076"/>
                <a:gd name="T56" fmla="*/ 1066469 w 2433638"/>
                <a:gd name="T57" fmla="*/ 1649818 h 2124076"/>
                <a:gd name="T58" fmla="*/ 1014719 w 2433638"/>
                <a:gd name="T59" fmla="*/ 1662871 h 2124076"/>
                <a:gd name="T60" fmla="*/ 153180 w 2433638"/>
                <a:gd name="T61" fmla="*/ 1661628 h 2124076"/>
                <a:gd name="T62" fmla="*/ 102466 w 2433638"/>
                <a:gd name="T63" fmla="*/ 1646295 h 2124076"/>
                <a:gd name="T64" fmla="*/ 59409 w 2433638"/>
                <a:gd name="T65" fmla="*/ 1617908 h 2124076"/>
                <a:gd name="T66" fmla="*/ 26289 w 2433638"/>
                <a:gd name="T67" fmla="*/ 1578746 h 2124076"/>
                <a:gd name="T68" fmla="*/ 6003 w 2433638"/>
                <a:gd name="T69" fmla="*/ 1531296 h 2124076"/>
                <a:gd name="T70" fmla="*/ 0 w 2433638"/>
                <a:gd name="T71" fmla="*/ 496099 h 2124076"/>
                <a:gd name="T72" fmla="*/ 8280 w 2433638"/>
                <a:gd name="T73" fmla="*/ 443676 h 2124076"/>
                <a:gd name="T74" fmla="*/ 31050 w 2433638"/>
                <a:gd name="T75" fmla="*/ 397469 h 2124076"/>
                <a:gd name="T76" fmla="*/ 66033 w 2433638"/>
                <a:gd name="T77" fmla="*/ 359965 h 2124076"/>
                <a:gd name="T78" fmla="*/ 110331 w 2433638"/>
                <a:gd name="T79" fmla="*/ 333442 h 2124076"/>
                <a:gd name="T80" fmla="*/ 162081 w 2433638"/>
                <a:gd name="T81" fmla="*/ 320596 h 2124076"/>
                <a:gd name="T82" fmla="*/ 1023827 w 2433638"/>
                <a:gd name="T83" fmla="*/ 321425 h 2124076"/>
                <a:gd name="T84" fmla="*/ 1074749 w 2433638"/>
                <a:gd name="T85" fmla="*/ 336966 h 2124076"/>
                <a:gd name="T86" fmla="*/ 1117806 w 2433638"/>
                <a:gd name="T87" fmla="*/ 365352 h 2124076"/>
                <a:gd name="T88" fmla="*/ 1150512 w 2433638"/>
                <a:gd name="T89" fmla="*/ 404514 h 2124076"/>
                <a:gd name="T90" fmla="*/ 1171005 w 2433638"/>
                <a:gd name="T91" fmla="*/ 451964 h 2124076"/>
                <a:gd name="T92" fmla="*/ 1176801 w 2433638"/>
                <a:gd name="T93" fmla="*/ 497443 h 2124076"/>
                <a:gd name="T94" fmla="*/ 1779124 w 2433638"/>
                <a:gd name="T95" fmla="*/ 2694 h 2124076"/>
                <a:gd name="T96" fmla="*/ 1821773 w 2433638"/>
                <a:gd name="T97" fmla="*/ 17411 h 2124076"/>
                <a:gd name="T98" fmla="*/ 1859246 w 2433638"/>
                <a:gd name="T99" fmla="*/ 44565 h 2124076"/>
                <a:gd name="T100" fmla="*/ 1887196 w 2433638"/>
                <a:gd name="T101" fmla="*/ 81253 h 2124076"/>
                <a:gd name="T102" fmla="*/ 1902101 w 2433638"/>
                <a:gd name="T103" fmla="*/ 122915 h 2124076"/>
                <a:gd name="T104" fmla="*/ 1904172 w 2433638"/>
                <a:gd name="T105" fmla="*/ 166444 h 2124076"/>
                <a:gd name="T106" fmla="*/ 1893406 w 2433638"/>
                <a:gd name="T107" fmla="*/ 209142 h 2124076"/>
                <a:gd name="T108" fmla="*/ 1870011 w 2433638"/>
                <a:gd name="T109" fmla="*/ 247696 h 2124076"/>
                <a:gd name="T110" fmla="*/ 1645796 w 2433638"/>
                <a:gd name="T111" fmla="*/ 39175 h 2124076"/>
                <a:gd name="T112" fmla="*/ 1684511 w 2433638"/>
                <a:gd name="T113" fmla="*/ 14302 h 2124076"/>
                <a:gd name="T114" fmla="*/ 1727160 w 2433638"/>
                <a:gd name="T115" fmla="*/ 1658 h 212407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433638" h="2124076">
                  <a:moveTo>
                    <a:pt x="713371" y="1577975"/>
                  </a:moveTo>
                  <a:lnTo>
                    <a:pt x="804863" y="1667192"/>
                  </a:lnTo>
                  <a:lnTo>
                    <a:pt x="574675" y="1801813"/>
                  </a:lnTo>
                  <a:lnTo>
                    <a:pt x="713371" y="1577975"/>
                  </a:lnTo>
                  <a:close/>
                  <a:moveTo>
                    <a:pt x="994071" y="1152525"/>
                  </a:moveTo>
                  <a:lnTo>
                    <a:pt x="1250950" y="1402947"/>
                  </a:lnTo>
                  <a:lnTo>
                    <a:pt x="852445" y="1631950"/>
                  </a:lnTo>
                  <a:lnTo>
                    <a:pt x="757237" y="1538868"/>
                  </a:lnTo>
                  <a:lnTo>
                    <a:pt x="994071" y="1152525"/>
                  </a:lnTo>
                  <a:close/>
                  <a:moveTo>
                    <a:pt x="230859" y="552164"/>
                  </a:moveTo>
                  <a:lnTo>
                    <a:pt x="226364" y="552428"/>
                  </a:lnTo>
                  <a:lnTo>
                    <a:pt x="222133" y="552693"/>
                  </a:lnTo>
                  <a:lnTo>
                    <a:pt x="218166" y="553222"/>
                  </a:lnTo>
                  <a:lnTo>
                    <a:pt x="213935" y="553751"/>
                  </a:lnTo>
                  <a:lnTo>
                    <a:pt x="209968" y="554809"/>
                  </a:lnTo>
                  <a:lnTo>
                    <a:pt x="206266" y="555867"/>
                  </a:lnTo>
                  <a:lnTo>
                    <a:pt x="202299" y="557190"/>
                  </a:lnTo>
                  <a:lnTo>
                    <a:pt x="198597" y="558513"/>
                  </a:lnTo>
                  <a:lnTo>
                    <a:pt x="194895" y="560100"/>
                  </a:lnTo>
                  <a:lnTo>
                    <a:pt x="191457" y="561952"/>
                  </a:lnTo>
                  <a:lnTo>
                    <a:pt x="187755" y="564068"/>
                  </a:lnTo>
                  <a:lnTo>
                    <a:pt x="184582" y="565920"/>
                  </a:lnTo>
                  <a:lnTo>
                    <a:pt x="181144" y="568301"/>
                  </a:lnTo>
                  <a:lnTo>
                    <a:pt x="177971" y="570682"/>
                  </a:lnTo>
                  <a:lnTo>
                    <a:pt x="175062" y="573063"/>
                  </a:lnTo>
                  <a:lnTo>
                    <a:pt x="171888" y="575708"/>
                  </a:lnTo>
                  <a:lnTo>
                    <a:pt x="169244" y="578883"/>
                  </a:lnTo>
                  <a:lnTo>
                    <a:pt x="166599" y="581793"/>
                  </a:lnTo>
                  <a:lnTo>
                    <a:pt x="164219" y="584703"/>
                  </a:lnTo>
                  <a:lnTo>
                    <a:pt x="161839" y="588142"/>
                  </a:lnTo>
                  <a:lnTo>
                    <a:pt x="159724" y="591316"/>
                  </a:lnTo>
                  <a:lnTo>
                    <a:pt x="157608" y="594491"/>
                  </a:lnTo>
                  <a:lnTo>
                    <a:pt x="156022" y="598194"/>
                  </a:lnTo>
                  <a:lnTo>
                    <a:pt x="154435" y="601633"/>
                  </a:lnTo>
                  <a:lnTo>
                    <a:pt x="152848" y="605601"/>
                  </a:lnTo>
                  <a:lnTo>
                    <a:pt x="151526" y="609041"/>
                  </a:lnTo>
                  <a:lnTo>
                    <a:pt x="150204" y="613009"/>
                  </a:lnTo>
                  <a:lnTo>
                    <a:pt x="149411" y="616977"/>
                  </a:lnTo>
                  <a:lnTo>
                    <a:pt x="148882" y="620945"/>
                  </a:lnTo>
                  <a:lnTo>
                    <a:pt x="148088" y="624913"/>
                  </a:lnTo>
                  <a:lnTo>
                    <a:pt x="147824" y="629146"/>
                  </a:lnTo>
                  <a:lnTo>
                    <a:pt x="147824" y="633378"/>
                  </a:lnTo>
                  <a:lnTo>
                    <a:pt x="147824" y="1898686"/>
                  </a:lnTo>
                  <a:lnTo>
                    <a:pt x="147824" y="1902918"/>
                  </a:lnTo>
                  <a:lnTo>
                    <a:pt x="148088" y="1906887"/>
                  </a:lnTo>
                  <a:lnTo>
                    <a:pt x="148882" y="1911119"/>
                  </a:lnTo>
                  <a:lnTo>
                    <a:pt x="149411" y="1915087"/>
                  </a:lnTo>
                  <a:lnTo>
                    <a:pt x="150204" y="1918791"/>
                  </a:lnTo>
                  <a:lnTo>
                    <a:pt x="151526" y="1922759"/>
                  </a:lnTo>
                  <a:lnTo>
                    <a:pt x="152848" y="1926463"/>
                  </a:lnTo>
                  <a:lnTo>
                    <a:pt x="154435" y="1930166"/>
                  </a:lnTo>
                  <a:lnTo>
                    <a:pt x="156022" y="1933605"/>
                  </a:lnTo>
                  <a:lnTo>
                    <a:pt x="157608" y="1937309"/>
                  </a:lnTo>
                  <a:lnTo>
                    <a:pt x="159724" y="1940748"/>
                  </a:lnTo>
                  <a:lnTo>
                    <a:pt x="161839" y="1944187"/>
                  </a:lnTo>
                  <a:lnTo>
                    <a:pt x="164219" y="1947097"/>
                  </a:lnTo>
                  <a:lnTo>
                    <a:pt x="166599" y="1950272"/>
                  </a:lnTo>
                  <a:lnTo>
                    <a:pt x="169244" y="1953446"/>
                  </a:lnTo>
                  <a:lnTo>
                    <a:pt x="171888" y="1956091"/>
                  </a:lnTo>
                  <a:lnTo>
                    <a:pt x="175062" y="1958737"/>
                  </a:lnTo>
                  <a:lnTo>
                    <a:pt x="177971" y="1961382"/>
                  </a:lnTo>
                  <a:lnTo>
                    <a:pt x="181144" y="1963763"/>
                  </a:lnTo>
                  <a:lnTo>
                    <a:pt x="184582" y="1965880"/>
                  </a:lnTo>
                  <a:lnTo>
                    <a:pt x="187755" y="1967996"/>
                  </a:lnTo>
                  <a:lnTo>
                    <a:pt x="191457" y="1970112"/>
                  </a:lnTo>
                  <a:lnTo>
                    <a:pt x="194895" y="1971700"/>
                  </a:lnTo>
                  <a:lnTo>
                    <a:pt x="198597" y="1973551"/>
                  </a:lnTo>
                  <a:lnTo>
                    <a:pt x="202299" y="1974874"/>
                  </a:lnTo>
                  <a:lnTo>
                    <a:pt x="206266" y="1976197"/>
                  </a:lnTo>
                  <a:lnTo>
                    <a:pt x="209968" y="1977255"/>
                  </a:lnTo>
                  <a:lnTo>
                    <a:pt x="213935" y="1978049"/>
                  </a:lnTo>
                  <a:lnTo>
                    <a:pt x="218166" y="1978842"/>
                  </a:lnTo>
                  <a:lnTo>
                    <a:pt x="222133" y="1979636"/>
                  </a:lnTo>
                  <a:lnTo>
                    <a:pt x="226364" y="1979900"/>
                  </a:lnTo>
                  <a:lnTo>
                    <a:pt x="230859" y="1979900"/>
                  </a:lnTo>
                  <a:lnTo>
                    <a:pt x="1273033" y="1979900"/>
                  </a:lnTo>
                  <a:lnTo>
                    <a:pt x="1276999" y="1979900"/>
                  </a:lnTo>
                  <a:lnTo>
                    <a:pt x="1281230" y="1979636"/>
                  </a:lnTo>
                  <a:lnTo>
                    <a:pt x="1285461" y="1978842"/>
                  </a:lnTo>
                  <a:lnTo>
                    <a:pt x="1289693" y="1978049"/>
                  </a:lnTo>
                  <a:lnTo>
                    <a:pt x="1293395" y="1977255"/>
                  </a:lnTo>
                  <a:lnTo>
                    <a:pt x="1297626" y="1976197"/>
                  </a:lnTo>
                  <a:lnTo>
                    <a:pt x="1301593" y="1974874"/>
                  </a:lnTo>
                  <a:lnTo>
                    <a:pt x="1305030" y="1973551"/>
                  </a:lnTo>
                  <a:lnTo>
                    <a:pt x="1308997" y="1971700"/>
                  </a:lnTo>
                  <a:lnTo>
                    <a:pt x="1312435" y="1970112"/>
                  </a:lnTo>
                  <a:lnTo>
                    <a:pt x="1315873" y="1967996"/>
                  </a:lnTo>
                  <a:lnTo>
                    <a:pt x="1319310" y="1965880"/>
                  </a:lnTo>
                  <a:lnTo>
                    <a:pt x="1322484" y="1963763"/>
                  </a:lnTo>
                  <a:lnTo>
                    <a:pt x="1325657" y="1961382"/>
                  </a:lnTo>
                  <a:lnTo>
                    <a:pt x="1328566" y="1958737"/>
                  </a:lnTo>
                  <a:lnTo>
                    <a:pt x="1331475" y="1956091"/>
                  </a:lnTo>
                  <a:lnTo>
                    <a:pt x="1334119" y="1953446"/>
                  </a:lnTo>
                  <a:lnTo>
                    <a:pt x="1336764" y="1950272"/>
                  </a:lnTo>
                  <a:lnTo>
                    <a:pt x="1339144" y="1947097"/>
                  </a:lnTo>
                  <a:lnTo>
                    <a:pt x="1341524" y="1944187"/>
                  </a:lnTo>
                  <a:lnTo>
                    <a:pt x="1343639" y="1940748"/>
                  </a:lnTo>
                  <a:lnTo>
                    <a:pt x="1345755" y="1937309"/>
                  </a:lnTo>
                  <a:lnTo>
                    <a:pt x="1347606" y="1933605"/>
                  </a:lnTo>
                  <a:lnTo>
                    <a:pt x="1349457" y="1930166"/>
                  </a:lnTo>
                  <a:lnTo>
                    <a:pt x="1350779" y="1926463"/>
                  </a:lnTo>
                  <a:lnTo>
                    <a:pt x="1352101" y="1922759"/>
                  </a:lnTo>
                  <a:lnTo>
                    <a:pt x="1353159" y="1918791"/>
                  </a:lnTo>
                  <a:lnTo>
                    <a:pt x="1354217" y="1915087"/>
                  </a:lnTo>
                  <a:lnTo>
                    <a:pt x="1354746" y="1911119"/>
                  </a:lnTo>
                  <a:lnTo>
                    <a:pt x="1355275" y="1906887"/>
                  </a:lnTo>
                  <a:lnTo>
                    <a:pt x="1355539" y="1902918"/>
                  </a:lnTo>
                  <a:lnTo>
                    <a:pt x="1355804" y="1898686"/>
                  </a:lnTo>
                  <a:lnTo>
                    <a:pt x="1355804" y="1327749"/>
                  </a:lnTo>
                  <a:lnTo>
                    <a:pt x="1312492" y="1370013"/>
                  </a:lnTo>
                  <a:lnTo>
                    <a:pt x="1031875" y="1095852"/>
                  </a:lnTo>
                  <a:lnTo>
                    <a:pt x="1355804" y="779295"/>
                  </a:lnTo>
                  <a:lnTo>
                    <a:pt x="1355804" y="633378"/>
                  </a:lnTo>
                  <a:lnTo>
                    <a:pt x="1355539" y="629146"/>
                  </a:lnTo>
                  <a:lnTo>
                    <a:pt x="1355275" y="624913"/>
                  </a:lnTo>
                  <a:lnTo>
                    <a:pt x="1354746" y="620945"/>
                  </a:lnTo>
                  <a:lnTo>
                    <a:pt x="1354217" y="616977"/>
                  </a:lnTo>
                  <a:lnTo>
                    <a:pt x="1353159" y="613009"/>
                  </a:lnTo>
                  <a:lnTo>
                    <a:pt x="1352101" y="609041"/>
                  </a:lnTo>
                  <a:lnTo>
                    <a:pt x="1350779" y="605601"/>
                  </a:lnTo>
                  <a:lnTo>
                    <a:pt x="1349457" y="601633"/>
                  </a:lnTo>
                  <a:lnTo>
                    <a:pt x="1347606" y="598194"/>
                  </a:lnTo>
                  <a:lnTo>
                    <a:pt x="1345755" y="594491"/>
                  </a:lnTo>
                  <a:lnTo>
                    <a:pt x="1343639" y="591316"/>
                  </a:lnTo>
                  <a:lnTo>
                    <a:pt x="1341524" y="588142"/>
                  </a:lnTo>
                  <a:lnTo>
                    <a:pt x="1339144" y="584703"/>
                  </a:lnTo>
                  <a:lnTo>
                    <a:pt x="1336764" y="581793"/>
                  </a:lnTo>
                  <a:lnTo>
                    <a:pt x="1334119" y="578883"/>
                  </a:lnTo>
                  <a:lnTo>
                    <a:pt x="1331475" y="575708"/>
                  </a:lnTo>
                  <a:lnTo>
                    <a:pt x="1328566" y="573063"/>
                  </a:lnTo>
                  <a:lnTo>
                    <a:pt x="1325657" y="570682"/>
                  </a:lnTo>
                  <a:lnTo>
                    <a:pt x="1322484" y="568301"/>
                  </a:lnTo>
                  <a:lnTo>
                    <a:pt x="1319310" y="565920"/>
                  </a:lnTo>
                  <a:lnTo>
                    <a:pt x="1315873" y="564068"/>
                  </a:lnTo>
                  <a:lnTo>
                    <a:pt x="1312435" y="561952"/>
                  </a:lnTo>
                  <a:lnTo>
                    <a:pt x="1308997" y="560100"/>
                  </a:lnTo>
                  <a:lnTo>
                    <a:pt x="1305030" y="558513"/>
                  </a:lnTo>
                  <a:lnTo>
                    <a:pt x="1301593" y="557190"/>
                  </a:lnTo>
                  <a:lnTo>
                    <a:pt x="1297626" y="555867"/>
                  </a:lnTo>
                  <a:lnTo>
                    <a:pt x="1293395" y="554809"/>
                  </a:lnTo>
                  <a:lnTo>
                    <a:pt x="1289693" y="553751"/>
                  </a:lnTo>
                  <a:lnTo>
                    <a:pt x="1285461" y="553222"/>
                  </a:lnTo>
                  <a:lnTo>
                    <a:pt x="1281230" y="552693"/>
                  </a:lnTo>
                  <a:lnTo>
                    <a:pt x="1276999" y="552428"/>
                  </a:lnTo>
                  <a:lnTo>
                    <a:pt x="1273033" y="552164"/>
                  </a:lnTo>
                  <a:lnTo>
                    <a:pt x="230859" y="552164"/>
                  </a:lnTo>
                  <a:close/>
                  <a:moveTo>
                    <a:pt x="1950691" y="197947"/>
                  </a:moveTo>
                  <a:lnTo>
                    <a:pt x="2231837" y="472902"/>
                  </a:lnTo>
                  <a:lnTo>
                    <a:pt x="1503363" y="1183758"/>
                  </a:lnTo>
                  <a:lnTo>
                    <a:pt x="1503363" y="1898686"/>
                  </a:lnTo>
                  <a:lnTo>
                    <a:pt x="1503099" y="1910326"/>
                  </a:lnTo>
                  <a:lnTo>
                    <a:pt x="1502305" y="1921701"/>
                  </a:lnTo>
                  <a:lnTo>
                    <a:pt x="1500719" y="1933076"/>
                  </a:lnTo>
                  <a:lnTo>
                    <a:pt x="1498603" y="1944187"/>
                  </a:lnTo>
                  <a:lnTo>
                    <a:pt x="1495959" y="1955033"/>
                  </a:lnTo>
                  <a:lnTo>
                    <a:pt x="1493050" y="1965880"/>
                  </a:lnTo>
                  <a:lnTo>
                    <a:pt x="1489348" y="1976197"/>
                  </a:lnTo>
                  <a:lnTo>
                    <a:pt x="1485381" y="1986249"/>
                  </a:lnTo>
                  <a:lnTo>
                    <a:pt x="1480621" y="1996567"/>
                  </a:lnTo>
                  <a:lnTo>
                    <a:pt x="1475332" y="2006090"/>
                  </a:lnTo>
                  <a:lnTo>
                    <a:pt x="1469779" y="2015614"/>
                  </a:lnTo>
                  <a:lnTo>
                    <a:pt x="1463961" y="2024873"/>
                  </a:lnTo>
                  <a:lnTo>
                    <a:pt x="1457614" y="2033338"/>
                  </a:lnTo>
                  <a:lnTo>
                    <a:pt x="1450739" y="2042068"/>
                  </a:lnTo>
                  <a:lnTo>
                    <a:pt x="1443334" y="2050004"/>
                  </a:lnTo>
                  <a:lnTo>
                    <a:pt x="1435930" y="2057940"/>
                  </a:lnTo>
                  <a:lnTo>
                    <a:pt x="1427997" y="2065612"/>
                  </a:lnTo>
                  <a:lnTo>
                    <a:pt x="1419535" y="2072755"/>
                  </a:lnTo>
                  <a:lnTo>
                    <a:pt x="1410543" y="2079104"/>
                  </a:lnTo>
                  <a:lnTo>
                    <a:pt x="1401817" y="2085453"/>
                  </a:lnTo>
                  <a:lnTo>
                    <a:pt x="1392561" y="2091273"/>
                  </a:lnTo>
                  <a:lnTo>
                    <a:pt x="1382777" y="2096828"/>
                  </a:lnTo>
                  <a:lnTo>
                    <a:pt x="1372992" y="2101855"/>
                  </a:lnTo>
                  <a:lnTo>
                    <a:pt x="1362415" y="2106352"/>
                  </a:lnTo>
                  <a:lnTo>
                    <a:pt x="1352101" y="2110320"/>
                  </a:lnTo>
                  <a:lnTo>
                    <a:pt x="1341259" y="2114024"/>
                  </a:lnTo>
                  <a:lnTo>
                    <a:pt x="1330417" y="2116934"/>
                  </a:lnTo>
                  <a:lnTo>
                    <a:pt x="1319310" y="2119314"/>
                  </a:lnTo>
                  <a:lnTo>
                    <a:pt x="1307939" y="2121431"/>
                  </a:lnTo>
                  <a:lnTo>
                    <a:pt x="1296304" y="2123018"/>
                  </a:lnTo>
                  <a:lnTo>
                    <a:pt x="1284933" y="2123812"/>
                  </a:lnTo>
                  <a:lnTo>
                    <a:pt x="1273033" y="2124076"/>
                  </a:lnTo>
                  <a:lnTo>
                    <a:pt x="230859" y="2124076"/>
                  </a:lnTo>
                  <a:lnTo>
                    <a:pt x="218959" y="2123812"/>
                  </a:lnTo>
                  <a:lnTo>
                    <a:pt x="207059" y="2123018"/>
                  </a:lnTo>
                  <a:lnTo>
                    <a:pt x="195688" y="2121431"/>
                  </a:lnTo>
                  <a:lnTo>
                    <a:pt x="184582" y="2119314"/>
                  </a:lnTo>
                  <a:lnTo>
                    <a:pt x="173211" y="2116934"/>
                  </a:lnTo>
                  <a:lnTo>
                    <a:pt x="162104" y="2114024"/>
                  </a:lnTo>
                  <a:lnTo>
                    <a:pt x="151526" y="2110320"/>
                  </a:lnTo>
                  <a:lnTo>
                    <a:pt x="140948" y="2106352"/>
                  </a:lnTo>
                  <a:lnTo>
                    <a:pt x="130900" y="2101855"/>
                  </a:lnTo>
                  <a:lnTo>
                    <a:pt x="120851" y="2096828"/>
                  </a:lnTo>
                  <a:lnTo>
                    <a:pt x="111331" y="2091273"/>
                  </a:lnTo>
                  <a:lnTo>
                    <a:pt x="101811" y="2085453"/>
                  </a:lnTo>
                  <a:lnTo>
                    <a:pt x="92820" y="2079104"/>
                  </a:lnTo>
                  <a:lnTo>
                    <a:pt x="84357" y="2072755"/>
                  </a:lnTo>
                  <a:lnTo>
                    <a:pt x="75895" y="2065612"/>
                  </a:lnTo>
                  <a:lnTo>
                    <a:pt x="67962" y="2057940"/>
                  </a:lnTo>
                  <a:lnTo>
                    <a:pt x="60293" y="2050004"/>
                  </a:lnTo>
                  <a:lnTo>
                    <a:pt x="53153" y="2042068"/>
                  </a:lnTo>
                  <a:lnTo>
                    <a:pt x="46278" y="2033338"/>
                  </a:lnTo>
                  <a:lnTo>
                    <a:pt x="39666" y="2024873"/>
                  </a:lnTo>
                  <a:lnTo>
                    <a:pt x="33584" y="2015614"/>
                  </a:lnTo>
                  <a:lnTo>
                    <a:pt x="28031" y="2006090"/>
                  </a:lnTo>
                  <a:lnTo>
                    <a:pt x="23006" y="1996567"/>
                  </a:lnTo>
                  <a:lnTo>
                    <a:pt x="18511" y="1986249"/>
                  </a:lnTo>
                  <a:lnTo>
                    <a:pt x="14280" y="1976197"/>
                  </a:lnTo>
                  <a:lnTo>
                    <a:pt x="10578" y="1965880"/>
                  </a:lnTo>
                  <a:lnTo>
                    <a:pt x="7669" y="1955033"/>
                  </a:lnTo>
                  <a:lnTo>
                    <a:pt x="4760" y="1944187"/>
                  </a:lnTo>
                  <a:lnTo>
                    <a:pt x="2909" y="1933076"/>
                  </a:lnTo>
                  <a:lnTo>
                    <a:pt x="1322" y="1921701"/>
                  </a:lnTo>
                  <a:lnTo>
                    <a:pt x="529" y="1910326"/>
                  </a:lnTo>
                  <a:lnTo>
                    <a:pt x="0" y="1898686"/>
                  </a:lnTo>
                  <a:lnTo>
                    <a:pt x="0" y="633378"/>
                  </a:lnTo>
                  <a:lnTo>
                    <a:pt x="529" y="621739"/>
                  </a:lnTo>
                  <a:lnTo>
                    <a:pt x="1322" y="610363"/>
                  </a:lnTo>
                  <a:lnTo>
                    <a:pt x="2909" y="598988"/>
                  </a:lnTo>
                  <a:lnTo>
                    <a:pt x="4760" y="587613"/>
                  </a:lnTo>
                  <a:lnTo>
                    <a:pt x="7669" y="577031"/>
                  </a:lnTo>
                  <a:lnTo>
                    <a:pt x="10578" y="566449"/>
                  </a:lnTo>
                  <a:lnTo>
                    <a:pt x="14280" y="555867"/>
                  </a:lnTo>
                  <a:lnTo>
                    <a:pt x="18511" y="545550"/>
                  </a:lnTo>
                  <a:lnTo>
                    <a:pt x="23006" y="535762"/>
                  </a:lnTo>
                  <a:lnTo>
                    <a:pt x="28031" y="525974"/>
                  </a:lnTo>
                  <a:lnTo>
                    <a:pt x="33584" y="516451"/>
                  </a:lnTo>
                  <a:lnTo>
                    <a:pt x="39666" y="507456"/>
                  </a:lnTo>
                  <a:lnTo>
                    <a:pt x="46278" y="498462"/>
                  </a:lnTo>
                  <a:lnTo>
                    <a:pt x="53153" y="489996"/>
                  </a:lnTo>
                  <a:lnTo>
                    <a:pt x="60293" y="481795"/>
                  </a:lnTo>
                  <a:lnTo>
                    <a:pt x="67962" y="474124"/>
                  </a:lnTo>
                  <a:lnTo>
                    <a:pt x="75895" y="466717"/>
                  </a:lnTo>
                  <a:lnTo>
                    <a:pt x="84357" y="459574"/>
                  </a:lnTo>
                  <a:lnTo>
                    <a:pt x="92820" y="452696"/>
                  </a:lnTo>
                  <a:lnTo>
                    <a:pt x="101811" y="446347"/>
                  </a:lnTo>
                  <a:lnTo>
                    <a:pt x="111331" y="440527"/>
                  </a:lnTo>
                  <a:lnTo>
                    <a:pt x="120851" y="435236"/>
                  </a:lnTo>
                  <a:lnTo>
                    <a:pt x="130900" y="430474"/>
                  </a:lnTo>
                  <a:lnTo>
                    <a:pt x="140948" y="425712"/>
                  </a:lnTo>
                  <a:lnTo>
                    <a:pt x="151526" y="421744"/>
                  </a:lnTo>
                  <a:lnTo>
                    <a:pt x="162104" y="418305"/>
                  </a:lnTo>
                  <a:lnTo>
                    <a:pt x="173211" y="415131"/>
                  </a:lnTo>
                  <a:lnTo>
                    <a:pt x="184582" y="412485"/>
                  </a:lnTo>
                  <a:lnTo>
                    <a:pt x="195688" y="410634"/>
                  </a:lnTo>
                  <a:lnTo>
                    <a:pt x="207059" y="409311"/>
                  </a:lnTo>
                  <a:lnTo>
                    <a:pt x="218959" y="408253"/>
                  </a:lnTo>
                  <a:lnTo>
                    <a:pt x="230859" y="407988"/>
                  </a:lnTo>
                  <a:lnTo>
                    <a:pt x="1273033" y="407988"/>
                  </a:lnTo>
                  <a:lnTo>
                    <a:pt x="1284933" y="408253"/>
                  </a:lnTo>
                  <a:lnTo>
                    <a:pt x="1296304" y="409311"/>
                  </a:lnTo>
                  <a:lnTo>
                    <a:pt x="1307939" y="410369"/>
                  </a:lnTo>
                  <a:lnTo>
                    <a:pt x="1319310" y="412485"/>
                  </a:lnTo>
                  <a:lnTo>
                    <a:pt x="1330417" y="415131"/>
                  </a:lnTo>
                  <a:lnTo>
                    <a:pt x="1341259" y="418305"/>
                  </a:lnTo>
                  <a:lnTo>
                    <a:pt x="1352101" y="421744"/>
                  </a:lnTo>
                  <a:lnTo>
                    <a:pt x="1362415" y="425712"/>
                  </a:lnTo>
                  <a:lnTo>
                    <a:pt x="1372992" y="430210"/>
                  </a:lnTo>
                  <a:lnTo>
                    <a:pt x="1382777" y="435236"/>
                  </a:lnTo>
                  <a:lnTo>
                    <a:pt x="1392561" y="440527"/>
                  </a:lnTo>
                  <a:lnTo>
                    <a:pt x="1401817" y="446347"/>
                  </a:lnTo>
                  <a:lnTo>
                    <a:pt x="1410543" y="452696"/>
                  </a:lnTo>
                  <a:lnTo>
                    <a:pt x="1419535" y="459574"/>
                  </a:lnTo>
                  <a:lnTo>
                    <a:pt x="1427997" y="466452"/>
                  </a:lnTo>
                  <a:lnTo>
                    <a:pt x="1435930" y="473859"/>
                  </a:lnTo>
                  <a:lnTo>
                    <a:pt x="1443334" y="481795"/>
                  </a:lnTo>
                  <a:lnTo>
                    <a:pt x="1450739" y="489996"/>
                  </a:lnTo>
                  <a:lnTo>
                    <a:pt x="1457614" y="498462"/>
                  </a:lnTo>
                  <a:lnTo>
                    <a:pt x="1463961" y="507456"/>
                  </a:lnTo>
                  <a:lnTo>
                    <a:pt x="1469779" y="516451"/>
                  </a:lnTo>
                  <a:lnTo>
                    <a:pt x="1475332" y="525974"/>
                  </a:lnTo>
                  <a:lnTo>
                    <a:pt x="1480621" y="535762"/>
                  </a:lnTo>
                  <a:lnTo>
                    <a:pt x="1485381" y="545550"/>
                  </a:lnTo>
                  <a:lnTo>
                    <a:pt x="1489348" y="555867"/>
                  </a:lnTo>
                  <a:lnTo>
                    <a:pt x="1493050" y="566449"/>
                  </a:lnTo>
                  <a:lnTo>
                    <a:pt x="1495959" y="577031"/>
                  </a:lnTo>
                  <a:lnTo>
                    <a:pt x="1498603" y="587613"/>
                  </a:lnTo>
                  <a:lnTo>
                    <a:pt x="1500719" y="598988"/>
                  </a:lnTo>
                  <a:lnTo>
                    <a:pt x="1502305" y="610363"/>
                  </a:lnTo>
                  <a:lnTo>
                    <a:pt x="1503099" y="621739"/>
                  </a:lnTo>
                  <a:lnTo>
                    <a:pt x="1503363" y="633378"/>
                  </a:lnTo>
                  <a:lnTo>
                    <a:pt x="1503363" y="635094"/>
                  </a:lnTo>
                  <a:lnTo>
                    <a:pt x="1950691" y="197947"/>
                  </a:lnTo>
                  <a:close/>
                  <a:moveTo>
                    <a:pt x="2235011" y="0"/>
                  </a:moveTo>
                  <a:lnTo>
                    <a:pt x="2244532" y="265"/>
                  </a:lnTo>
                  <a:lnTo>
                    <a:pt x="2254054" y="794"/>
                  </a:lnTo>
                  <a:lnTo>
                    <a:pt x="2263575" y="2117"/>
                  </a:lnTo>
                  <a:lnTo>
                    <a:pt x="2272832" y="3440"/>
                  </a:lnTo>
                  <a:lnTo>
                    <a:pt x="2282354" y="5557"/>
                  </a:lnTo>
                  <a:lnTo>
                    <a:pt x="2291611" y="7939"/>
                  </a:lnTo>
                  <a:lnTo>
                    <a:pt x="2300867" y="11115"/>
                  </a:lnTo>
                  <a:lnTo>
                    <a:pt x="2309860" y="14290"/>
                  </a:lnTo>
                  <a:lnTo>
                    <a:pt x="2318588" y="18260"/>
                  </a:lnTo>
                  <a:lnTo>
                    <a:pt x="2327316" y="22229"/>
                  </a:lnTo>
                  <a:lnTo>
                    <a:pt x="2336044" y="26728"/>
                  </a:lnTo>
                  <a:lnTo>
                    <a:pt x="2344243" y="32021"/>
                  </a:lnTo>
                  <a:lnTo>
                    <a:pt x="2352442" y="37578"/>
                  </a:lnTo>
                  <a:lnTo>
                    <a:pt x="2360376" y="43400"/>
                  </a:lnTo>
                  <a:lnTo>
                    <a:pt x="2368046" y="50016"/>
                  </a:lnTo>
                  <a:lnTo>
                    <a:pt x="2375187" y="56897"/>
                  </a:lnTo>
                  <a:lnTo>
                    <a:pt x="2382328" y="64042"/>
                  </a:lnTo>
                  <a:lnTo>
                    <a:pt x="2388940" y="71451"/>
                  </a:lnTo>
                  <a:lnTo>
                    <a:pt x="2395024" y="79126"/>
                  </a:lnTo>
                  <a:lnTo>
                    <a:pt x="2400842" y="87065"/>
                  </a:lnTo>
                  <a:lnTo>
                    <a:pt x="2406132" y="95533"/>
                  </a:lnTo>
                  <a:lnTo>
                    <a:pt x="2410893" y="103737"/>
                  </a:lnTo>
                  <a:lnTo>
                    <a:pt x="2415124" y="112205"/>
                  </a:lnTo>
                  <a:lnTo>
                    <a:pt x="2418827" y="120938"/>
                  </a:lnTo>
                  <a:lnTo>
                    <a:pt x="2422265" y="129671"/>
                  </a:lnTo>
                  <a:lnTo>
                    <a:pt x="2425175" y="138669"/>
                  </a:lnTo>
                  <a:lnTo>
                    <a:pt x="2427820" y="147666"/>
                  </a:lnTo>
                  <a:lnTo>
                    <a:pt x="2429935" y="156928"/>
                  </a:lnTo>
                  <a:lnTo>
                    <a:pt x="2431522" y="165926"/>
                  </a:lnTo>
                  <a:lnTo>
                    <a:pt x="2432580" y="175188"/>
                  </a:lnTo>
                  <a:lnTo>
                    <a:pt x="2433109" y="184450"/>
                  </a:lnTo>
                  <a:lnTo>
                    <a:pt x="2433638" y="193713"/>
                  </a:lnTo>
                  <a:lnTo>
                    <a:pt x="2433109" y="203239"/>
                  </a:lnTo>
                  <a:lnTo>
                    <a:pt x="2432580" y="212502"/>
                  </a:lnTo>
                  <a:lnTo>
                    <a:pt x="2431522" y="221764"/>
                  </a:lnTo>
                  <a:lnTo>
                    <a:pt x="2429935" y="231026"/>
                  </a:lnTo>
                  <a:lnTo>
                    <a:pt x="2427820" y="240024"/>
                  </a:lnTo>
                  <a:lnTo>
                    <a:pt x="2425175" y="249021"/>
                  </a:lnTo>
                  <a:lnTo>
                    <a:pt x="2422265" y="258019"/>
                  </a:lnTo>
                  <a:lnTo>
                    <a:pt x="2418827" y="267016"/>
                  </a:lnTo>
                  <a:lnTo>
                    <a:pt x="2415124" y="275485"/>
                  </a:lnTo>
                  <a:lnTo>
                    <a:pt x="2410893" y="283953"/>
                  </a:lnTo>
                  <a:lnTo>
                    <a:pt x="2406132" y="292157"/>
                  </a:lnTo>
                  <a:lnTo>
                    <a:pt x="2400842" y="300625"/>
                  </a:lnTo>
                  <a:lnTo>
                    <a:pt x="2395024" y="308564"/>
                  </a:lnTo>
                  <a:lnTo>
                    <a:pt x="2388940" y="316238"/>
                  </a:lnTo>
                  <a:lnTo>
                    <a:pt x="2382328" y="323648"/>
                  </a:lnTo>
                  <a:lnTo>
                    <a:pt x="2375187" y="330793"/>
                  </a:lnTo>
                  <a:lnTo>
                    <a:pt x="2295842" y="408596"/>
                  </a:lnTo>
                  <a:lnTo>
                    <a:pt x="2015490" y="134434"/>
                  </a:lnTo>
                  <a:lnTo>
                    <a:pt x="2095099" y="56897"/>
                  </a:lnTo>
                  <a:lnTo>
                    <a:pt x="2102505" y="50016"/>
                  </a:lnTo>
                  <a:lnTo>
                    <a:pt x="2110175" y="43400"/>
                  </a:lnTo>
                  <a:lnTo>
                    <a:pt x="2117845" y="37578"/>
                  </a:lnTo>
                  <a:lnTo>
                    <a:pt x="2126044" y="32021"/>
                  </a:lnTo>
                  <a:lnTo>
                    <a:pt x="2134507" y="26728"/>
                  </a:lnTo>
                  <a:lnTo>
                    <a:pt x="2142971" y="22229"/>
                  </a:lnTo>
                  <a:lnTo>
                    <a:pt x="2151963" y="18260"/>
                  </a:lnTo>
                  <a:lnTo>
                    <a:pt x="2160427" y="14290"/>
                  </a:lnTo>
                  <a:lnTo>
                    <a:pt x="2169684" y="11115"/>
                  </a:lnTo>
                  <a:lnTo>
                    <a:pt x="2178676" y="7939"/>
                  </a:lnTo>
                  <a:lnTo>
                    <a:pt x="2187933" y="5557"/>
                  </a:lnTo>
                  <a:lnTo>
                    <a:pt x="2197454" y="3440"/>
                  </a:lnTo>
                  <a:lnTo>
                    <a:pt x="2206447" y="2117"/>
                  </a:lnTo>
                  <a:lnTo>
                    <a:pt x="2215968" y="794"/>
                  </a:lnTo>
                  <a:lnTo>
                    <a:pt x="2225490" y="265"/>
                  </a:lnTo>
                  <a:lnTo>
                    <a:pt x="223501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sp>
          <p:nvSpPr>
            <p:cNvPr id="6" name="MH_Other_2"/>
            <p:cNvSpPr>
              <a:spLocks/>
            </p:cNvSpPr>
            <p:nvPr>
              <p:custDataLst>
                <p:tags r:id="rId8"/>
              </p:custDataLst>
            </p:nvPr>
          </p:nvSpPr>
          <p:spPr bwMode="auto">
            <a:xfrm>
              <a:off x="759247" y="3397911"/>
              <a:ext cx="511175" cy="446088"/>
            </a:xfrm>
            <a:custGeom>
              <a:avLst/>
              <a:gdLst>
                <a:gd name="T0" fmla="*/ 979217 w 2433638"/>
                <a:gd name="T1" fmla="*/ 1098870 h 2124076"/>
                <a:gd name="T2" fmla="*/ 173881 w 2433638"/>
                <a:gd name="T3" fmla="*/ 432901 h 2124076"/>
                <a:gd name="T4" fmla="*/ 155458 w 2433638"/>
                <a:gd name="T5" fmla="*/ 437460 h 2124076"/>
                <a:gd name="T6" fmla="*/ 139312 w 2433638"/>
                <a:gd name="T7" fmla="*/ 446991 h 2124076"/>
                <a:gd name="T8" fmla="*/ 126684 w 2433638"/>
                <a:gd name="T9" fmla="*/ 460667 h 2124076"/>
                <a:gd name="T10" fmla="*/ 118611 w 2433638"/>
                <a:gd name="T11" fmla="*/ 477036 h 2124076"/>
                <a:gd name="T12" fmla="*/ 115713 w 2433638"/>
                <a:gd name="T13" fmla="*/ 496099 h 2124076"/>
                <a:gd name="T14" fmla="*/ 117576 w 2433638"/>
                <a:gd name="T15" fmla="*/ 1502909 h 2124076"/>
                <a:gd name="T16" fmla="*/ 125029 w 2433638"/>
                <a:gd name="T17" fmla="*/ 1520107 h 2124076"/>
                <a:gd name="T18" fmla="*/ 137035 w 2433638"/>
                <a:gd name="T19" fmla="*/ 1534197 h 2124076"/>
                <a:gd name="T20" fmla="*/ 152560 w 2433638"/>
                <a:gd name="T21" fmla="*/ 1544350 h 2124076"/>
                <a:gd name="T22" fmla="*/ 170776 w 2433638"/>
                <a:gd name="T23" fmla="*/ 1549944 h 2124076"/>
                <a:gd name="T24" fmla="*/ 1002920 w 2433638"/>
                <a:gd name="T25" fmla="*/ 1550566 h 2124076"/>
                <a:gd name="T26" fmla="*/ 1021550 w 2433638"/>
                <a:gd name="T27" fmla="*/ 1545800 h 2124076"/>
                <a:gd name="T28" fmla="*/ 1037696 w 2433638"/>
                <a:gd name="T29" fmla="*/ 1536269 h 2124076"/>
                <a:gd name="T30" fmla="*/ 1050116 w 2433638"/>
                <a:gd name="T31" fmla="*/ 1522800 h 2124076"/>
                <a:gd name="T32" fmla="*/ 1058396 w 2433638"/>
                <a:gd name="T33" fmla="*/ 1506017 h 2124076"/>
                <a:gd name="T34" fmla="*/ 1061294 w 2433638"/>
                <a:gd name="T35" fmla="*/ 1487161 h 2124076"/>
                <a:gd name="T36" fmla="*/ 1061087 w 2433638"/>
                <a:gd name="T37" fmla="*/ 492784 h 2124076"/>
                <a:gd name="T38" fmla="*/ 1057361 w 2433638"/>
                <a:gd name="T39" fmla="*/ 474342 h 2124076"/>
                <a:gd name="T40" fmla="*/ 1048253 w 2433638"/>
                <a:gd name="T41" fmla="*/ 457973 h 2124076"/>
                <a:gd name="T42" fmla="*/ 1035212 w 2433638"/>
                <a:gd name="T43" fmla="*/ 445126 h 2124076"/>
                <a:gd name="T44" fmla="*/ 1018859 w 2433638"/>
                <a:gd name="T45" fmla="*/ 436424 h 2124076"/>
                <a:gd name="T46" fmla="*/ 999608 w 2433638"/>
                <a:gd name="T47" fmla="*/ 432694 h 2124076"/>
                <a:gd name="T48" fmla="*/ 1176801 w 2433638"/>
                <a:gd name="T49" fmla="*/ 1487161 h 2124076"/>
                <a:gd name="T50" fmla="*/ 1168728 w 2433638"/>
                <a:gd name="T51" fmla="*/ 1539792 h 2124076"/>
                <a:gd name="T52" fmla="*/ 1145957 w 2433638"/>
                <a:gd name="T53" fmla="*/ 1585998 h 2124076"/>
                <a:gd name="T54" fmla="*/ 1111182 w 2433638"/>
                <a:gd name="T55" fmla="*/ 1623502 h 2124076"/>
                <a:gd name="T56" fmla="*/ 1066469 w 2433638"/>
                <a:gd name="T57" fmla="*/ 1649818 h 2124076"/>
                <a:gd name="T58" fmla="*/ 1014719 w 2433638"/>
                <a:gd name="T59" fmla="*/ 1662871 h 2124076"/>
                <a:gd name="T60" fmla="*/ 153180 w 2433638"/>
                <a:gd name="T61" fmla="*/ 1661628 h 2124076"/>
                <a:gd name="T62" fmla="*/ 102466 w 2433638"/>
                <a:gd name="T63" fmla="*/ 1646295 h 2124076"/>
                <a:gd name="T64" fmla="*/ 59409 w 2433638"/>
                <a:gd name="T65" fmla="*/ 1617908 h 2124076"/>
                <a:gd name="T66" fmla="*/ 26289 w 2433638"/>
                <a:gd name="T67" fmla="*/ 1578746 h 2124076"/>
                <a:gd name="T68" fmla="*/ 6003 w 2433638"/>
                <a:gd name="T69" fmla="*/ 1531296 h 2124076"/>
                <a:gd name="T70" fmla="*/ 0 w 2433638"/>
                <a:gd name="T71" fmla="*/ 496099 h 2124076"/>
                <a:gd name="T72" fmla="*/ 8280 w 2433638"/>
                <a:gd name="T73" fmla="*/ 443676 h 2124076"/>
                <a:gd name="T74" fmla="*/ 31050 w 2433638"/>
                <a:gd name="T75" fmla="*/ 397469 h 2124076"/>
                <a:gd name="T76" fmla="*/ 66033 w 2433638"/>
                <a:gd name="T77" fmla="*/ 359965 h 2124076"/>
                <a:gd name="T78" fmla="*/ 110331 w 2433638"/>
                <a:gd name="T79" fmla="*/ 333442 h 2124076"/>
                <a:gd name="T80" fmla="*/ 162081 w 2433638"/>
                <a:gd name="T81" fmla="*/ 320596 h 2124076"/>
                <a:gd name="T82" fmla="*/ 1023827 w 2433638"/>
                <a:gd name="T83" fmla="*/ 321425 h 2124076"/>
                <a:gd name="T84" fmla="*/ 1074749 w 2433638"/>
                <a:gd name="T85" fmla="*/ 336966 h 2124076"/>
                <a:gd name="T86" fmla="*/ 1117806 w 2433638"/>
                <a:gd name="T87" fmla="*/ 365352 h 2124076"/>
                <a:gd name="T88" fmla="*/ 1150512 w 2433638"/>
                <a:gd name="T89" fmla="*/ 404514 h 2124076"/>
                <a:gd name="T90" fmla="*/ 1171005 w 2433638"/>
                <a:gd name="T91" fmla="*/ 451964 h 2124076"/>
                <a:gd name="T92" fmla="*/ 1176801 w 2433638"/>
                <a:gd name="T93" fmla="*/ 497443 h 2124076"/>
                <a:gd name="T94" fmla="*/ 1779124 w 2433638"/>
                <a:gd name="T95" fmla="*/ 2694 h 2124076"/>
                <a:gd name="T96" fmla="*/ 1821773 w 2433638"/>
                <a:gd name="T97" fmla="*/ 17411 h 2124076"/>
                <a:gd name="T98" fmla="*/ 1859246 w 2433638"/>
                <a:gd name="T99" fmla="*/ 44565 h 2124076"/>
                <a:gd name="T100" fmla="*/ 1887196 w 2433638"/>
                <a:gd name="T101" fmla="*/ 81253 h 2124076"/>
                <a:gd name="T102" fmla="*/ 1902101 w 2433638"/>
                <a:gd name="T103" fmla="*/ 122915 h 2124076"/>
                <a:gd name="T104" fmla="*/ 1904172 w 2433638"/>
                <a:gd name="T105" fmla="*/ 166444 h 2124076"/>
                <a:gd name="T106" fmla="*/ 1893406 w 2433638"/>
                <a:gd name="T107" fmla="*/ 209142 h 2124076"/>
                <a:gd name="T108" fmla="*/ 1870011 w 2433638"/>
                <a:gd name="T109" fmla="*/ 247696 h 2124076"/>
                <a:gd name="T110" fmla="*/ 1645796 w 2433638"/>
                <a:gd name="T111" fmla="*/ 39175 h 2124076"/>
                <a:gd name="T112" fmla="*/ 1684511 w 2433638"/>
                <a:gd name="T113" fmla="*/ 14302 h 2124076"/>
                <a:gd name="T114" fmla="*/ 1727160 w 2433638"/>
                <a:gd name="T115" fmla="*/ 1658 h 212407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433638" h="2124076">
                  <a:moveTo>
                    <a:pt x="713371" y="1577975"/>
                  </a:moveTo>
                  <a:lnTo>
                    <a:pt x="804863" y="1667192"/>
                  </a:lnTo>
                  <a:lnTo>
                    <a:pt x="574675" y="1801813"/>
                  </a:lnTo>
                  <a:lnTo>
                    <a:pt x="713371" y="1577975"/>
                  </a:lnTo>
                  <a:close/>
                  <a:moveTo>
                    <a:pt x="994071" y="1152525"/>
                  </a:moveTo>
                  <a:lnTo>
                    <a:pt x="1250950" y="1402947"/>
                  </a:lnTo>
                  <a:lnTo>
                    <a:pt x="852445" y="1631950"/>
                  </a:lnTo>
                  <a:lnTo>
                    <a:pt x="757237" y="1538868"/>
                  </a:lnTo>
                  <a:lnTo>
                    <a:pt x="994071" y="1152525"/>
                  </a:lnTo>
                  <a:close/>
                  <a:moveTo>
                    <a:pt x="230859" y="552164"/>
                  </a:moveTo>
                  <a:lnTo>
                    <a:pt x="226364" y="552428"/>
                  </a:lnTo>
                  <a:lnTo>
                    <a:pt x="222133" y="552693"/>
                  </a:lnTo>
                  <a:lnTo>
                    <a:pt x="218166" y="553222"/>
                  </a:lnTo>
                  <a:lnTo>
                    <a:pt x="213935" y="553751"/>
                  </a:lnTo>
                  <a:lnTo>
                    <a:pt x="209968" y="554809"/>
                  </a:lnTo>
                  <a:lnTo>
                    <a:pt x="206266" y="555867"/>
                  </a:lnTo>
                  <a:lnTo>
                    <a:pt x="202299" y="557190"/>
                  </a:lnTo>
                  <a:lnTo>
                    <a:pt x="198597" y="558513"/>
                  </a:lnTo>
                  <a:lnTo>
                    <a:pt x="194895" y="560100"/>
                  </a:lnTo>
                  <a:lnTo>
                    <a:pt x="191457" y="561952"/>
                  </a:lnTo>
                  <a:lnTo>
                    <a:pt x="187755" y="564068"/>
                  </a:lnTo>
                  <a:lnTo>
                    <a:pt x="184582" y="565920"/>
                  </a:lnTo>
                  <a:lnTo>
                    <a:pt x="181144" y="568301"/>
                  </a:lnTo>
                  <a:lnTo>
                    <a:pt x="177971" y="570682"/>
                  </a:lnTo>
                  <a:lnTo>
                    <a:pt x="175062" y="573063"/>
                  </a:lnTo>
                  <a:lnTo>
                    <a:pt x="171888" y="575708"/>
                  </a:lnTo>
                  <a:lnTo>
                    <a:pt x="169244" y="578883"/>
                  </a:lnTo>
                  <a:lnTo>
                    <a:pt x="166599" y="581793"/>
                  </a:lnTo>
                  <a:lnTo>
                    <a:pt x="164219" y="584703"/>
                  </a:lnTo>
                  <a:lnTo>
                    <a:pt x="161839" y="588142"/>
                  </a:lnTo>
                  <a:lnTo>
                    <a:pt x="159724" y="591316"/>
                  </a:lnTo>
                  <a:lnTo>
                    <a:pt x="157608" y="594491"/>
                  </a:lnTo>
                  <a:lnTo>
                    <a:pt x="156022" y="598194"/>
                  </a:lnTo>
                  <a:lnTo>
                    <a:pt x="154435" y="601633"/>
                  </a:lnTo>
                  <a:lnTo>
                    <a:pt x="152848" y="605601"/>
                  </a:lnTo>
                  <a:lnTo>
                    <a:pt x="151526" y="609041"/>
                  </a:lnTo>
                  <a:lnTo>
                    <a:pt x="150204" y="613009"/>
                  </a:lnTo>
                  <a:lnTo>
                    <a:pt x="149411" y="616977"/>
                  </a:lnTo>
                  <a:lnTo>
                    <a:pt x="148882" y="620945"/>
                  </a:lnTo>
                  <a:lnTo>
                    <a:pt x="148088" y="624913"/>
                  </a:lnTo>
                  <a:lnTo>
                    <a:pt x="147824" y="629146"/>
                  </a:lnTo>
                  <a:lnTo>
                    <a:pt x="147824" y="633378"/>
                  </a:lnTo>
                  <a:lnTo>
                    <a:pt x="147824" y="1898686"/>
                  </a:lnTo>
                  <a:lnTo>
                    <a:pt x="147824" y="1902918"/>
                  </a:lnTo>
                  <a:lnTo>
                    <a:pt x="148088" y="1906887"/>
                  </a:lnTo>
                  <a:lnTo>
                    <a:pt x="148882" y="1911119"/>
                  </a:lnTo>
                  <a:lnTo>
                    <a:pt x="149411" y="1915087"/>
                  </a:lnTo>
                  <a:lnTo>
                    <a:pt x="150204" y="1918791"/>
                  </a:lnTo>
                  <a:lnTo>
                    <a:pt x="151526" y="1922759"/>
                  </a:lnTo>
                  <a:lnTo>
                    <a:pt x="152848" y="1926463"/>
                  </a:lnTo>
                  <a:lnTo>
                    <a:pt x="154435" y="1930166"/>
                  </a:lnTo>
                  <a:lnTo>
                    <a:pt x="156022" y="1933605"/>
                  </a:lnTo>
                  <a:lnTo>
                    <a:pt x="157608" y="1937309"/>
                  </a:lnTo>
                  <a:lnTo>
                    <a:pt x="159724" y="1940748"/>
                  </a:lnTo>
                  <a:lnTo>
                    <a:pt x="161839" y="1944187"/>
                  </a:lnTo>
                  <a:lnTo>
                    <a:pt x="164219" y="1947097"/>
                  </a:lnTo>
                  <a:lnTo>
                    <a:pt x="166599" y="1950272"/>
                  </a:lnTo>
                  <a:lnTo>
                    <a:pt x="169244" y="1953446"/>
                  </a:lnTo>
                  <a:lnTo>
                    <a:pt x="171888" y="1956091"/>
                  </a:lnTo>
                  <a:lnTo>
                    <a:pt x="175062" y="1958737"/>
                  </a:lnTo>
                  <a:lnTo>
                    <a:pt x="177971" y="1961382"/>
                  </a:lnTo>
                  <a:lnTo>
                    <a:pt x="181144" y="1963763"/>
                  </a:lnTo>
                  <a:lnTo>
                    <a:pt x="184582" y="1965880"/>
                  </a:lnTo>
                  <a:lnTo>
                    <a:pt x="187755" y="1967996"/>
                  </a:lnTo>
                  <a:lnTo>
                    <a:pt x="191457" y="1970112"/>
                  </a:lnTo>
                  <a:lnTo>
                    <a:pt x="194895" y="1971700"/>
                  </a:lnTo>
                  <a:lnTo>
                    <a:pt x="198597" y="1973551"/>
                  </a:lnTo>
                  <a:lnTo>
                    <a:pt x="202299" y="1974874"/>
                  </a:lnTo>
                  <a:lnTo>
                    <a:pt x="206266" y="1976197"/>
                  </a:lnTo>
                  <a:lnTo>
                    <a:pt x="209968" y="1977255"/>
                  </a:lnTo>
                  <a:lnTo>
                    <a:pt x="213935" y="1978049"/>
                  </a:lnTo>
                  <a:lnTo>
                    <a:pt x="218166" y="1978842"/>
                  </a:lnTo>
                  <a:lnTo>
                    <a:pt x="222133" y="1979636"/>
                  </a:lnTo>
                  <a:lnTo>
                    <a:pt x="226364" y="1979900"/>
                  </a:lnTo>
                  <a:lnTo>
                    <a:pt x="230859" y="1979900"/>
                  </a:lnTo>
                  <a:lnTo>
                    <a:pt x="1273033" y="1979900"/>
                  </a:lnTo>
                  <a:lnTo>
                    <a:pt x="1276999" y="1979900"/>
                  </a:lnTo>
                  <a:lnTo>
                    <a:pt x="1281230" y="1979636"/>
                  </a:lnTo>
                  <a:lnTo>
                    <a:pt x="1285461" y="1978842"/>
                  </a:lnTo>
                  <a:lnTo>
                    <a:pt x="1289693" y="1978049"/>
                  </a:lnTo>
                  <a:lnTo>
                    <a:pt x="1293395" y="1977255"/>
                  </a:lnTo>
                  <a:lnTo>
                    <a:pt x="1297626" y="1976197"/>
                  </a:lnTo>
                  <a:lnTo>
                    <a:pt x="1301593" y="1974874"/>
                  </a:lnTo>
                  <a:lnTo>
                    <a:pt x="1305030" y="1973551"/>
                  </a:lnTo>
                  <a:lnTo>
                    <a:pt x="1308997" y="1971700"/>
                  </a:lnTo>
                  <a:lnTo>
                    <a:pt x="1312435" y="1970112"/>
                  </a:lnTo>
                  <a:lnTo>
                    <a:pt x="1315873" y="1967996"/>
                  </a:lnTo>
                  <a:lnTo>
                    <a:pt x="1319310" y="1965880"/>
                  </a:lnTo>
                  <a:lnTo>
                    <a:pt x="1322484" y="1963763"/>
                  </a:lnTo>
                  <a:lnTo>
                    <a:pt x="1325657" y="1961382"/>
                  </a:lnTo>
                  <a:lnTo>
                    <a:pt x="1328566" y="1958737"/>
                  </a:lnTo>
                  <a:lnTo>
                    <a:pt x="1331475" y="1956091"/>
                  </a:lnTo>
                  <a:lnTo>
                    <a:pt x="1334119" y="1953446"/>
                  </a:lnTo>
                  <a:lnTo>
                    <a:pt x="1336764" y="1950272"/>
                  </a:lnTo>
                  <a:lnTo>
                    <a:pt x="1339144" y="1947097"/>
                  </a:lnTo>
                  <a:lnTo>
                    <a:pt x="1341524" y="1944187"/>
                  </a:lnTo>
                  <a:lnTo>
                    <a:pt x="1343639" y="1940748"/>
                  </a:lnTo>
                  <a:lnTo>
                    <a:pt x="1345755" y="1937309"/>
                  </a:lnTo>
                  <a:lnTo>
                    <a:pt x="1347606" y="1933605"/>
                  </a:lnTo>
                  <a:lnTo>
                    <a:pt x="1349457" y="1930166"/>
                  </a:lnTo>
                  <a:lnTo>
                    <a:pt x="1350779" y="1926463"/>
                  </a:lnTo>
                  <a:lnTo>
                    <a:pt x="1352101" y="1922759"/>
                  </a:lnTo>
                  <a:lnTo>
                    <a:pt x="1353159" y="1918791"/>
                  </a:lnTo>
                  <a:lnTo>
                    <a:pt x="1354217" y="1915087"/>
                  </a:lnTo>
                  <a:lnTo>
                    <a:pt x="1354746" y="1911119"/>
                  </a:lnTo>
                  <a:lnTo>
                    <a:pt x="1355275" y="1906887"/>
                  </a:lnTo>
                  <a:lnTo>
                    <a:pt x="1355539" y="1902918"/>
                  </a:lnTo>
                  <a:lnTo>
                    <a:pt x="1355804" y="1898686"/>
                  </a:lnTo>
                  <a:lnTo>
                    <a:pt x="1355804" y="1327749"/>
                  </a:lnTo>
                  <a:lnTo>
                    <a:pt x="1312492" y="1370013"/>
                  </a:lnTo>
                  <a:lnTo>
                    <a:pt x="1031875" y="1095852"/>
                  </a:lnTo>
                  <a:lnTo>
                    <a:pt x="1355804" y="779295"/>
                  </a:lnTo>
                  <a:lnTo>
                    <a:pt x="1355804" y="633378"/>
                  </a:lnTo>
                  <a:lnTo>
                    <a:pt x="1355539" y="629146"/>
                  </a:lnTo>
                  <a:lnTo>
                    <a:pt x="1355275" y="624913"/>
                  </a:lnTo>
                  <a:lnTo>
                    <a:pt x="1354746" y="620945"/>
                  </a:lnTo>
                  <a:lnTo>
                    <a:pt x="1354217" y="616977"/>
                  </a:lnTo>
                  <a:lnTo>
                    <a:pt x="1353159" y="613009"/>
                  </a:lnTo>
                  <a:lnTo>
                    <a:pt x="1352101" y="609041"/>
                  </a:lnTo>
                  <a:lnTo>
                    <a:pt x="1350779" y="605601"/>
                  </a:lnTo>
                  <a:lnTo>
                    <a:pt x="1349457" y="601633"/>
                  </a:lnTo>
                  <a:lnTo>
                    <a:pt x="1347606" y="598194"/>
                  </a:lnTo>
                  <a:lnTo>
                    <a:pt x="1345755" y="594491"/>
                  </a:lnTo>
                  <a:lnTo>
                    <a:pt x="1343639" y="591316"/>
                  </a:lnTo>
                  <a:lnTo>
                    <a:pt x="1341524" y="588142"/>
                  </a:lnTo>
                  <a:lnTo>
                    <a:pt x="1339144" y="584703"/>
                  </a:lnTo>
                  <a:lnTo>
                    <a:pt x="1336764" y="581793"/>
                  </a:lnTo>
                  <a:lnTo>
                    <a:pt x="1334119" y="578883"/>
                  </a:lnTo>
                  <a:lnTo>
                    <a:pt x="1331475" y="575708"/>
                  </a:lnTo>
                  <a:lnTo>
                    <a:pt x="1328566" y="573063"/>
                  </a:lnTo>
                  <a:lnTo>
                    <a:pt x="1325657" y="570682"/>
                  </a:lnTo>
                  <a:lnTo>
                    <a:pt x="1322484" y="568301"/>
                  </a:lnTo>
                  <a:lnTo>
                    <a:pt x="1319310" y="565920"/>
                  </a:lnTo>
                  <a:lnTo>
                    <a:pt x="1315873" y="564068"/>
                  </a:lnTo>
                  <a:lnTo>
                    <a:pt x="1312435" y="561952"/>
                  </a:lnTo>
                  <a:lnTo>
                    <a:pt x="1308997" y="560100"/>
                  </a:lnTo>
                  <a:lnTo>
                    <a:pt x="1305030" y="558513"/>
                  </a:lnTo>
                  <a:lnTo>
                    <a:pt x="1301593" y="557190"/>
                  </a:lnTo>
                  <a:lnTo>
                    <a:pt x="1297626" y="555867"/>
                  </a:lnTo>
                  <a:lnTo>
                    <a:pt x="1293395" y="554809"/>
                  </a:lnTo>
                  <a:lnTo>
                    <a:pt x="1289693" y="553751"/>
                  </a:lnTo>
                  <a:lnTo>
                    <a:pt x="1285461" y="553222"/>
                  </a:lnTo>
                  <a:lnTo>
                    <a:pt x="1281230" y="552693"/>
                  </a:lnTo>
                  <a:lnTo>
                    <a:pt x="1276999" y="552428"/>
                  </a:lnTo>
                  <a:lnTo>
                    <a:pt x="1273033" y="552164"/>
                  </a:lnTo>
                  <a:lnTo>
                    <a:pt x="230859" y="552164"/>
                  </a:lnTo>
                  <a:close/>
                  <a:moveTo>
                    <a:pt x="1950691" y="197947"/>
                  </a:moveTo>
                  <a:lnTo>
                    <a:pt x="2231837" y="472902"/>
                  </a:lnTo>
                  <a:lnTo>
                    <a:pt x="1503363" y="1183758"/>
                  </a:lnTo>
                  <a:lnTo>
                    <a:pt x="1503363" y="1898686"/>
                  </a:lnTo>
                  <a:lnTo>
                    <a:pt x="1503099" y="1910326"/>
                  </a:lnTo>
                  <a:lnTo>
                    <a:pt x="1502305" y="1921701"/>
                  </a:lnTo>
                  <a:lnTo>
                    <a:pt x="1500719" y="1933076"/>
                  </a:lnTo>
                  <a:lnTo>
                    <a:pt x="1498603" y="1944187"/>
                  </a:lnTo>
                  <a:lnTo>
                    <a:pt x="1495959" y="1955033"/>
                  </a:lnTo>
                  <a:lnTo>
                    <a:pt x="1493050" y="1965880"/>
                  </a:lnTo>
                  <a:lnTo>
                    <a:pt x="1489348" y="1976197"/>
                  </a:lnTo>
                  <a:lnTo>
                    <a:pt x="1485381" y="1986249"/>
                  </a:lnTo>
                  <a:lnTo>
                    <a:pt x="1480621" y="1996567"/>
                  </a:lnTo>
                  <a:lnTo>
                    <a:pt x="1475332" y="2006090"/>
                  </a:lnTo>
                  <a:lnTo>
                    <a:pt x="1469779" y="2015614"/>
                  </a:lnTo>
                  <a:lnTo>
                    <a:pt x="1463961" y="2024873"/>
                  </a:lnTo>
                  <a:lnTo>
                    <a:pt x="1457614" y="2033338"/>
                  </a:lnTo>
                  <a:lnTo>
                    <a:pt x="1450739" y="2042068"/>
                  </a:lnTo>
                  <a:lnTo>
                    <a:pt x="1443334" y="2050004"/>
                  </a:lnTo>
                  <a:lnTo>
                    <a:pt x="1435930" y="2057940"/>
                  </a:lnTo>
                  <a:lnTo>
                    <a:pt x="1427997" y="2065612"/>
                  </a:lnTo>
                  <a:lnTo>
                    <a:pt x="1419535" y="2072755"/>
                  </a:lnTo>
                  <a:lnTo>
                    <a:pt x="1410543" y="2079104"/>
                  </a:lnTo>
                  <a:lnTo>
                    <a:pt x="1401817" y="2085453"/>
                  </a:lnTo>
                  <a:lnTo>
                    <a:pt x="1392561" y="2091273"/>
                  </a:lnTo>
                  <a:lnTo>
                    <a:pt x="1382777" y="2096828"/>
                  </a:lnTo>
                  <a:lnTo>
                    <a:pt x="1372992" y="2101855"/>
                  </a:lnTo>
                  <a:lnTo>
                    <a:pt x="1362415" y="2106352"/>
                  </a:lnTo>
                  <a:lnTo>
                    <a:pt x="1352101" y="2110320"/>
                  </a:lnTo>
                  <a:lnTo>
                    <a:pt x="1341259" y="2114024"/>
                  </a:lnTo>
                  <a:lnTo>
                    <a:pt x="1330417" y="2116934"/>
                  </a:lnTo>
                  <a:lnTo>
                    <a:pt x="1319310" y="2119314"/>
                  </a:lnTo>
                  <a:lnTo>
                    <a:pt x="1307939" y="2121431"/>
                  </a:lnTo>
                  <a:lnTo>
                    <a:pt x="1296304" y="2123018"/>
                  </a:lnTo>
                  <a:lnTo>
                    <a:pt x="1284933" y="2123812"/>
                  </a:lnTo>
                  <a:lnTo>
                    <a:pt x="1273033" y="2124076"/>
                  </a:lnTo>
                  <a:lnTo>
                    <a:pt x="230859" y="2124076"/>
                  </a:lnTo>
                  <a:lnTo>
                    <a:pt x="218959" y="2123812"/>
                  </a:lnTo>
                  <a:lnTo>
                    <a:pt x="207059" y="2123018"/>
                  </a:lnTo>
                  <a:lnTo>
                    <a:pt x="195688" y="2121431"/>
                  </a:lnTo>
                  <a:lnTo>
                    <a:pt x="184582" y="2119314"/>
                  </a:lnTo>
                  <a:lnTo>
                    <a:pt x="173211" y="2116934"/>
                  </a:lnTo>
                  <a:lnTo>
                    <a:pt x="162104" y="2114024"/>
                  </a:lnTo>
                  <a:lnTo>
                    <a:pt x="151526" y="2110320"/>
                  </a:lnTo>
                  <a:lnTo>
                    <a:pt x="140948" y="2106352"/>
                  </a:lnTo>
                  <a:lnTo>
                    <a:pt x="130900" y="2101855"/>
                  </a:lnTo>
                  <a:lnTo>
                    <a:pt x="120851" y="2096828"/>
                  </a:lnTo>
                  <a:lnTo>
                    <a:pt x="111331" y="2091273"/>
                  </a:lnTo>
                  <a:lnTo>
                    <a:pt x="101811" y="2085453"/>
                  </a:lnTo>
                  <a:lnTo>
                    <a:pt x="92820" y="2079104"/>
                  </a:lnTo>
                  <a:lnTo>
                    <a:pt x="84357" y="2072755"/>
                  </a:lnTo>
                  <a:lnTo>
                    <a:pt x="75895" y="2065612"/>
                  </a:lnTo>
                  <a:lnTo>
                    <a:pt x="67962" y="2057940"/>
                  </a:lnTo>
                  <a:lnTo>
                    <a:pt x="60293" y="2050004"/>
                  </a:lnTo>
                  <a:lnTo>
                    <a:pt x="53153" y="2042068"/>
                  </a:lnTo>
                  <a:lnTo>
                    <a:pt x="46278" y="2033338"/>
                  </a:lnTo>
                  <a:lnTo>
                    <a:pt x="39666" y="2024873"/>
                  </a:lnTo>
                  <a:lnTo>
                    <a:pt x="33584" y="2015614"/>
                  </a:lnTo>
                  <a:lnTo>
                    <a:pt x="28031" y="2006090"/>
                  </a:lnTo>
                  <a:lnTo>
                    <a:pt x="23006" y="1996567"/>
                  </a:lnTo>
                  <a:lnTo>
                    <a:pt x="18511" y="1986249"/>
                  </a:lnTo>
                  <a:lnTo>
                    <a:pt x="14280" y="1976197"/>
                  </a:lnTo>
                  <a:lnTo>
                    <a:pt x="10578" y="1965880"/>
                  </a:lnTo>
                  <a:lnTo>
                    <a:pt x="7669" y="1955033"/>
                  </a:lnTo>
                  <a:lnTo>
                    <a:pt x="4760" y="1944187"/>
                  </a:lnTo>
                  <a:lnTo>
                    <a:pt x="2909" y="1933076"/>
                  </a:lnTo>
                  <a:lnTo>
                    <a:pt x="1322" y="1921701"/>
                  </a:lnTo>
                  <a:lnTo>
                    <a:pt x="529" y="1910326"/>
                  </a:lnTo>
                  <a:lnTo>
                    <a:pt x="0" y="1898686"/>
                  </a:lnTo>
                  <a:lnTo>
                    <a:pt x="0" y="633378"/>
                  </a:lnTo>
                  <a:lnTo>
                    <a:pt x="529" y="621739"/>
                  </a:lnTo>
                  <a:lnTo>
                    <a:pt x="1322" y="610363"/>
                  </a:lnTo>
                  <a:lnTo>
                    <a:pt x="2909" y="598988"/>
                  </a:lnTo>
                  <a:lnTo>
                    <a:pt x="4760" y="587613"/>
                  </a:lnTo>
                  <a:lnTo>
                    <a:pt x="7669" y="577031"/>
                  </a:lnTo>
                  <a:lnTo>
                    <a:pt x="10578" y="566449"/>
                  </a:lnTo>
                  <a:lnTo>
                    <a:pt x="14280" y="555867"/>
                  </a:lnTo>
                  <a:lnTo>
                    <a:pt x="18511" y="545550"/>
                  </a:lnTo>
                  <a:lnTo>
                    <a:pt x="23006" y="535762"/>
                  </a:lnTo>
                  <a:lnTo>
                    <a:pt x="28031" y="525974"/>
                  </a:lnTo>
                  <a:lnTo>
                    <a:pt x="33584" y="516451"/>
                  </a:lnTo>
                  <a:lnTo>
                    <a:pt x="39666" y="507456"/>
                  </a:lnTo>
                  <a:lnTo>
                    <a:pt x="46278" y="498462"/>
                  </a:lnTo>
                  <a:lnTo>
                    <a:pt x="53153" y="489996"/>
                  </a:lnTo>
                  <a:lnTo>
                    <a:pt x="60293" y="481795"/>
                  </a:lnTo>
                  <a:lnTo>
                    <a:pt x="67962" y="474124"/>
                  </a:lnTo>
                  <a:lnTo>
                    <a:pt x="75895" y="466717"/>
                  </a:lnTo>
                  <a:lnTo>
                    <a:pt x="84357" y="459574"/>
                  </a:lnTo>
                  <a:lnTo>
                    <a:pt x="92820" y="452696"/>
                  </a:lnTo>
                  <a:lnTo>
                    <a:pt x="101811" y="446347"/>
                  </a:lnTo>
                  <a:lnTo>
                    <a:pt x="111331" y="440527"/>
                  </a:lnTo>
                  <a:lnTo>
                    <a:pt x="120851" y="435236"/>
                  </a:lnTo>
                  <a:lnTo>
                    <a:pt x="130900" y="430474"/>
                  </a:lnTo>
                  <a:lnTo>
                    <a:pt x="140948" y="425712"/>
                  </a:lnTo>
                  <a:lnTo>
                    <a:pt x="151526" y="421744"/>
                  </a:lnTo>
                  <a:lnTo>
                    <a:pt x="162104" y="418305"/>
                  </a:lnTo>
                  <a:lnTo>
                    <a:pt x="173211" y="415131"/>
                  </a:lnTo>
                  <a:lnTo>
                    <a:pt x="184582" y="412485"/>
                  </a:lnTo>
                  <a:lnTo>
                    <a:pt x="195688" y="410634"/>
                  </a:lnTo>
                  <a:lnTo>
                    <a:pt x="207059" y="409311"/>
                  </a:lnTo>
                  <a:lnTo>
                    <a:pt x="218959" y="408253"/>
                  </a:lnTo>
                  <a:lnTo>
                    <a:pt x="230859" y="407988"/>
                  </a:lnTo>
                  <a:lnTo>
                    <a:pt x="1273033" y="407988"/>
                  </a:lnTo>
                  <a:lnTo>
                    <a:pt x="1284933" y="408253"/>
                  </a:lnTo>
                  <a:lnTo>
                    <a:pt x="1296304" y="409311"/>
                  </a:lnTo>
                  <a:lnTo>
                    <a:pt x="1307939" y="410369"/>
                  </a:lnTo>
                  <a:lnTo>
                    <a:pt x="1319310" y="412485"/>
                  </a:lnTo>
                  <a:lnTo>
                    <a:pt x="1330417" y="415131"/>
                  </a:lnTo>
                  <a:lnTo>
                    <a:pt x="1341259" y="418305"/>
                  </a:lnTo>
                  <a:lnTo>
                    <a:pt x="1352101" y="421744"/>
                  </a:lnTo>
                  <a:lnTo>
                    <a:pt x="1362415" y="425712"/>
                  </a:lnTo>
                  <a:lnTo>
                    <a:pt x="1372992" y="430210"/>
                  </a:lnTo>
                  <a:lnTo>
                    <a:pt x="1382777" y="435236"/>
                  </a:lnTo>
                  <a:lnTo>
                    <a:pt x="1392561" y="440527"/>
                  </a:lnTo>
                  <a:lnTo>
                    <a:pt x="1401817" y="446347"/>
                  </a:lnTo>
                  <a:lnTo>
                    <a:pt x="1410543" y="452696"/>
                  </a:lnTo>
                  <a:lnTo>
                    <a:pt x="1419535" y="459574"/>
                  </a:lnTo>
                  <a:lnTo>
                    <a:pt x="1427997" y="466452"/>
                  </a:lnTo>
                  <a:lnTo>
                    <a:pt x="1435930" y="473859"/>
                  </a:lnTo>
                  <a:lnTo>
                    <a:pt x="1443334" y="481795"/>
                  </a:lnTo>
                  <a:lnTo>
                    <a:pt x="1450739" y="489996"/>
                  </a:lnTo>
                  <a:lnTo>
                    <a:pt x="1457614" y="498462"/>
                  </a:lnTo>
                  <a:lnTo>
                    <a:pt x="1463961" y="507456"/>
                  </a:lnTo>
                  <a:lnTo>
                    <a:pt x="1469779" y="516451"/>
                  </a:lnTo>
                  <a:lnTo>
                    <a:pt x="1475332" y="525974"/>
                  </a:lnTo>
                  <a:lnTo>
                    <a:pt x="1480621" y="535762"/>
                  </a:lnTo>
                  <a:lnTo>
                    <a:pt x="1485381" y="545550"/>
                  </a:lnTo>
                  <a:lnTo>
                    <a:pt x="1489348" y="555867"/>
                  </a:lnTo>
                  <a:lnTo>
                    <a:pt x="1493050" y="566449"/>
                  </a:lnTo>
                  <a:lnTo>
                    <a:pt x="1495959" y="577031"/>
                  </a:lnTo>
                  <a:lnTo>
                    <a:pt x="1498603" y="587613"/>
                  </a:lnTo>
                  <a:lnTo>
                    <a:pt x="1500719" y="598988"/>
                  </a:lnTo>
                  <a:lnTo>
                    <a:pt x="1502305" y="610363"/>
                  </a:lnTo>
                  <a:lnTo>
                    <a:pt x="1503099" y="621739"/>
                  </a:lnTo>
                  <a:lnTo>
                    <a:pt x="1503363" y="633378"/>
                  </a:lnTo>
                  <a:lnTo>
                    <a:pt x="1503363" y="635094"/>
                  </a:lnTo>
                  <a:lnTo>
                    <a:pt x="1950691" y="197947"/>
                  </a:lnTo>
                  <a:close/>
                  <a:moveTo>
                    <a:pt x="2235011" y="0"/>
                  </a:moveTo>
                  <a:lnTo>
                    <a:pt x="2244532" y="265"/>
                  </a:lnTo>
                  <a:lnTo>
                    <a:pt x="2254054" y="794"/>
                  </a:lnTo>
                  <a:lnTo>
                    <a:pt x="2263575" y="2117"/>
                  </a:lnTo>
                  <a:lnTo>
                    <a:pt x="2272832" y="3440"/>
                  </a:lnTo>
                  <a:lnTo>
                    <a:pt x="2282354" y="5557"/>
                  </a:lnTo>
                  <a:lnTo>
                    <a:pt x="2291611" y="7939"/>
                  </a:lnTo>
                  <a:lnTo>
                    <a:pt x="2300867" y="11115"/>
                  </a:lnTo>
                  <a:lnTo>
                    <a:pt x="2309860" y="14290"/>
                  </a:lnTo>
                  <a:lnTo>
                    <a:pt x="2318588" y="18260"/>
                  </a:lnTo>
                  <a:lnTo>
                    <a:pt x="2327316" y="22229"/>
                  </a:lnTo>
                  <a:lnTo>
                    <a:pt x="2336044" y="26728"/>
                  </a:lnTo>
                  <a:lnTo>
                    <a:pt x="2344243" y="32021"/>
                  </a:lnTo>
                  <a:lnTo>
                    <a:pt x="2352442" y="37578"/>
                  </a:lnTo>
                  <a:lnTo>
                    <a:pt x="2360376" y="43400"/>
                  </a:lnTo>
                  <a:lnTo>
                    <a:pt x="2368046" y="50016"/>
                  </a:lnTo>
                  <a:lnTo>
                    <a:pt x="2375187" y="56897"/>
                  </a:lnTo>
                  <a:lnTo>
                    <a:pt x="2382328" y="64042"/>
                  </a:lnTo>
                  <a:lnTo>
                    <a:pt x="2388940" y="71451"/>
                  </a:lnTo>
                  <a:lnTo>
                    <a:pt x="2395024" y="79126"/>
                  </a:lnTo>
                  <a:lnTo>
                    <a:pt x="2400842" y="87065"/>
                  </a:lnTo>
                  <a:lnTo>
                    <a:pt x="2406132" y="95533"/>
                  </a:lnTo>
                  <a:lnTo>
                    <a:pt x="2410893" y="103737"/>
                  </a:lnTo>
                  <a:lnTo>
                    <a:pt x="2415124" y="112205"/>
                  </a:lnTo>
                  <a:lnTo>
                    <a:pt x="2418827" y="120938"/>
                  </a:lnTo>
                  <a:lnTo>
                    <a:pt x="2422265" y="129671"/>
                  </a:lnTo>
                  <a:lnTo>
                    <a:pt x="2425175" y="138669"/>
                  </a:lnTo>
                  <a:lnTo>
                    <a:pt x="2427820" y="147666"/>
                  </a:lnTo>
                  <a:lnTo>
                    <a:pt x="2429935" y="156928"/>
                  </a:lnTo>
                  <a:lnTo>
                    <a:pt x="2431522" y="165926"/>
                  </a:lnTo>
                  <a:lnTo>
                    <a:pt x="2432580" y="175188"/>
                  </a:lnTo>
                  <a:lnTo>
                    <a:pt x="2433109" y="184450"/>
                  </a:lnTo>
                  <a:lnTo>
                    <a:pt x="2433638" y="193713"/>
                  </a:lnTo>
                  <a:lnTo>
                    <a:pt x="2433109" y="203239"/>
                  </a:lnTo>
                  <a:lnTo>
                    <a:pt x="2432580" y="212502"/>
                  </a:lnTo>
                  <a:lnTo>
                    <a:pt x="2431522" y="221764"/>
                  </a:lnTo>
                  <a:lnTo>
                    <a:pt x="2429935" y="231026"/>
                  </a:lnTo>
                  <a:lnTo>
                    <a:pt x="2427820" y="240024"/>
                  </a:lnTo>
                  <a:lnTo>
                    <a:pt x="2425175" y="249021"/>
                  </a:lnTo>
                  <a:lnTo>
                    <a:pt x="2422265" y="258019"/>
                  </a:lnTo>
                  <a:lnTo>
                    <a:pt x="2418827" y="267016"/>
                  </a:lnTo>
                  <a:lnTo>
                    <a:pt x="2415124" y="275485"/>
                  </a:lnTo>
                  <a:lnTo>
                    <a:pt x="2410893" y="283953"/>
                  </a:lnTo>
                  <a:lnTo>
                    <a:pt x="2406132" y="292157"/>
                  </a:lnTo>
                  <a:lnTo>
                    <a:pt x="2400842" y="300625"/>
                  </a:lnTo>
                  <a:lnTo>
                    <a:pt x="2395024" y="308564"/>
                  </a:lnTo>
                  <a:lnTo>
                    <a:pt x="2388940" y="316238"/>
                  </a:lnTo>
                  <a:lnTo>
                    <a:pt x="2382328" y="323648"/>
                  </a:lnTo>
                  <a:lnTo>
                    <a:pt x="2375187" y="330793"/>
                  </a:lnTo>
                  <a:lnTo>
                    <a:pt x="2295842" y="408596"/>
                  </a:lnTo>
                  <a:lnTo>
                    <a:pt x="2015490" y="134434"/>
                  </a:lnTo>
                  <a:lnTo>
                    <a:pt x="2095099" y="56897"/>
                  </a:lnTo>
                  <a:lnTo>
                    <a:pt x="2102505" y="50016"/>
                  </a:lnTo>
                  <a:lnTo>
                    <a:pt x="2110175" y="43400"/>
                  </a:lnTo>
                  <a:lnTo>
                    <a:pt x="2117845" y="37578"/>
                  </a:lnTo>
                  <a:lnTo>
                    <a:pt x="2126044" y="32021"/>
                  </a:lnTo>
                  <a:lnTo>
                    <a:pt x="2134507" y="26728"/>
                  </a:lnTo>
                  <a:lnTo>
                    <a:pt x="2142971" y="22229"/>
                  </a:lnTo>
                  <a:lnTo>
                    <a:pt x="2151963" y="18260"/>
                  </a:lnTo>
                  <a:lnTo>
                    <a:pt x="2160427" y="14290"/>
                  </a:lnTo>
                  <a:lnTo>
                    <a:pt x="2169684" y="11115"/>
                  </a:lnTo>
                  <a:lnTo>
                    <a:pt x="2178676" y="7939"/>
                  </a:lnTo>
                  <a:lnTo>
                    <a:pt x="2187933" y="5557"/>
                  </a:lnTo>
                  <a:lnTo>
                    <a:pt x="2197454" y="3440"/>
                  </a:lnTo>
                  <a:lnTo>
                    <a:pt x="2206447" y="2117"/>
                  </a:lnTo>
                  <a:lnTo>
                    <a:pt x="2215968" y="794"/>
                  </a:lnTo>
                  <a:lnTo>
                    <a:pt x="2225490" y="265"/>
                  </a:lnTo>
                  <a:lnTo>
                    <a:pt x="223501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sp>
          <p:nvSpPr>
            <p:cNvPr id="7" name="MH_Other_3"/>
            <p:cNvSpPr>
              <a:spLocks/>
            </p:cNvSpPr>
            <p:nvPr>
              <p:custDataLst>
                <p:tags r:id="rId9"/>
              </p:custDataLst>
            </p:nvPr>
          </p:nvSpPr>
          <p:spPr bwMode="auto">
            <a:xfrm>
              <a:off x="759247" y="4326263"/>
              <a:ext cx="511175" cy="446088"/>
            </a:xfrm>
            <a:custGeom>
              <a:avLst/>
              <a:gdLst>
                <a:gd name="T0" fmla="*/ 979217 w 2433638"/>
                <a:gd name="T1" fmla="*/ 1098870 h 2124076"/>
                <a:gd name="T2" fmla="*/ 173881 w 2433638"/>
                <a:gd name="T3" fmla="*/ 432901 h 2124076"/>
                <a:gd name="T4" fmla="*/ 155458 w 2433638"/>
                <a:gd name="T5" fmla="*/ 437460 h 2124076"/>
                <a:gd name="T6" fmla="*/ 139312 w 2433638"/>
                <a:gd name="T7" fmla="*/ 446991 h 2124076"/>
                <a:gd name="T8" fmla="*/ 126684 w 2433638"/>
                <a:gd name="T9" fmla="*/ 460667 h 2124076"/>
                <a:gd name="T10" fmla="*/ 118611 w 2433638"/>
                <a:gd name="T11" fmla="*/ 477036 h 2124076"/>
                <a:gd name="T12" fmla="*/ 115713 w 2433638"/>
                <a:gd name="T13" fmla="*/ 496099 h 2124076"/>
                <a:gd name="T14" fmla="*/ 117576 w 2433638"/>
                <a:gd name="T15" fmla="*/ 1502909 h 2124076"/>
                <a:gd name="T16" fmla="*/ 125029 w 2433638"/>
                <a:gd name="T17" fmla="*/ 1520107 h 2124076"/>
                <a:gd name="T18" fmla="*/ 137035 w 2433638"/>
                <a:gd name="T19" fmla="*/ 1534197 h 2124076"/>
                <a:gd name="T20" fmla="*/ 152560 w 2433638"/>
                <a:gd name="T21" fmla="*/ 1544350 h 2124076"/>
                <a:gd name="T22" fmla="*/ 170776 w 2433638"/>
                <a:gd name="T23" fmla="*/ 1549944 h 2124076"/>
                <a:gd name="T24" fmla="*/ 1002920 w 2433638"/>
                <a:gd name="T25" fmla="*/ 1550566 h 2124076"/>
                <a:gd name="T26" fmla="*/ 1021550 w 2433638"/>
                <a:gd name="T27" fmla="*/ 1545800 h 2124076"/>
                <a:gd name="T28" fmla="*/ 1037696 w 2433638"/>
                <a:gd name="T29" fmla="*/ 1536269 h 2124076"/>
                <a:gd name="T30" fmla="*/ 1050116 w 2433638"/>
                <a:gd name="T31" fmla="*/ 1522800 h 2124076"/>
                <a:gd name="T32" fmla="*/ 1058396 w 2433638"/>
                <a:gd name="T33" fmla="*/ 1506017 h 2124076"/>
                <a:gd name="T34" fmla="*/ 1061294 w 2433638"/>
                <a:gd name="T35" fmla="*/ 1487161 h 2124076"/>
                <a:gd name="T36" fmla="*/ 1061087 w 2433638"/>
                <a:gd name="T37" fmla="*/ 492784 h 2124076"/>
                <a:gd name="T38" fmla="*/ 1057361 w 2433638"/>
                <a:gd name="T39" fmla="*/ 474342 h 2124076"/>
                <a:gd name="T40" fmla="*/ 1048253 w 2433638"/>
                <a:gd name="T41" fmla="*/ 457973 h 2124076"/>
                <a:gd name="T42" fmla="*/ 1035212 w 2433638"/>
                <a:gd name="T43" fmla="*/ 445126 h 2124076"/>
                <a:gd name="T44" fmla="*/ 1018859 w 2433638"/>
                <a:gd name="T45" fmla="*/ 436424 h 2124076"/>
                <a:gd name="T46" fmla="*/ 999608 w 2433638"/>
                <a:gd name="T47" fmla="*/ 432694 h 2124076"/>
                <a:gd name="T48" fmla="*/ 1176801 w 2433638"/>
                <a:gd name="T49" fmla="*/ 1487161 h 2124076"/>
                <a:gd name="T50" fmla="*/ 1168728 w 2433638"/>
                <a:gd name="T51" fmla="*/ 1539792 h 2124076"/>
                <a:gd name="T52" fmla="*/ 1145957 w 2433638"/>
                <a:gd name="T53" fmla="*/ 1585998 h 2124076"/>
                <a:gd name="T54" fmla="*/ 1111182 w 2433638"/>
                <a:gd name="T55" fmla="*/ 1623502 h 2124076"/>
                <a:gd name="T56" fmla="*/ 1066469 w 2433638"/>
                <a:gd name="T57" fmla="*/ 1649818 h 2124076"/>
                <a:gd name="T58" fmla="*/ 1014719 w 2433638"/>
                <a:gd name="T59" fmla="*/ 1662871 h 2124076"/>
                <a:gd name="T60" fmla="*/ 153180 w 2433638"/>
                <a:gd name="T61" fmla="*/ 1661628 h 2124076"/>
                <a:gd name="T62" fmla="*/ 102466 w 2433638"/>
                <a:gd name="T63" fmla="*/ 1646295 h 2124076"/>
                <a:gd name="T64" fmla="*/ 59409 w 2433638"/>
                <a:gd name="T65" fmla="*/ 1617908 h 2124076"/>
                <a:gd name="T66" fmla="*/ 26289 w 2433638"/>
                <a:gd name="T67" fmla="*/ 1578746 h 2124076"/>
                <a:gd name="T68" fmla="*/ 6003 w 2433638"/>
                <a:gd name="T69" fmla="*/ 1531296 h 2124076"/>
                <a:gd name="T70" fmla="*/ 0 w 2433638"/>
                <a:gd name="T71" fmla="*/ 496099 h 2124076"/>
                <a:gd name="T72" fmla="*/ 8280 w 2433638"/>
                <a:gd name="T73" fmla="*/ 443676 h 2124076"/>
                <a:gd name="T74" fmla="*/ 31050 w 2433638"/>
                <a:gd name="T75" fmla="*/ 397469 h 2124076"/>
                <a:gd name="T76" fmla="*/ 66033 w 2433638"/>
                <a:gd name="T77" fmla="*/ 359965 h 2124076"/>
                <a:gd name="T78" fmla="*/ 110331 w 2433638"/>
                <a:gd name="T79" fmla="*/ 333442 h 2124076"/>
                <a:gd name="T80" fmla="*/ 162081 w 2433638"/>
                <a:gd name="T81" fmla="*/ 320596 h 2124076"/>
                <a:gd name="T82" fmla="*/ 1023827 w 2433638"/>
                <a:gd name="T83" fmla="*/ 321425 h 2124076"/>
                <a:gd name="T84" fmla="*/ 1074749 w 2433638"/>
                <a:gd name="T85" fmla="*/ 336966 h 2124076"/>
                <a:gd name="T86" fmla="*/ 1117806 w 2433638"/>
                <a:gd name="T87" fmla="*/ 365352 h 2124076"/>
                <a:gd name="T88" fmla="*/ 1150512 w 2433638"/>
                <a:gd name="T89" fmla="*/ 404514 h 2124076"/>
                <a:gd name="T90" fmla="*/ 1171005 w 2433638"/>
                <a:gd name="T91" fmla="*/ 451964 h 2124076"/>
                <a:gd name="T92" fmla="*/ 1176801 w 2433638"/>
                <a:gd name="T93" fmla="*/ 497443 h 2124076"/>
                <a:gd name="T94" fmla="*/ 1779124 w 2433638"/>
                <a:gd name="T95" fmla="*/ 2694 h 2124076"/>
                <a:gd name="T96" fmla="*/ 1821773 w 2433638"/>
                <a:gd name="T97" fmla="*/ 17411 h 2124076"/>
                <a:gd name="T98" fmla="*/ 1859246 w 2433638"/>
                <a:gd name="T99" fmla="*/ 44565 h 2124076"/>
                <a:gd name="T100" fmla="*/ 1887196 w 2433638"/>
                <a:gd name="T101" fmla="*/ 81253 h 2124076"/>
                <a:gd name="T102" fmla="*/ 1902101 w 2433638"/>
                <a:gd name="T103" fmla="*/ 122915 h 2124076"/>
                <a:gd name="T104" fmla="*/ 1904172 w 2433638"/>
                <a:gd name="T105" fmla="*/ 166444 h 2124076"/>
                <a:gd name="T106" fmla="*/ 1893406 w 2433638"/>
                <a:gd name="T107" fmla="*/ 209142 h 2124076"/>
                <a:gd name="T108" fmla="*/ 1870011 w 2433638"/>
                <a:gd name="T109" fmla="*/ 247696 h 2124076"/>
                <a:gd name="T110" fmla="*/ 1645796 w 2433638"/>
                <a:gd name="T111" fmla="*/ 39175 h 2124076"/>
                <a:gd name="T112" fmla="*/ 1684511 w 2433638"/>
                <a:gd name="T113" fmla="*/ 14302 h 2124076"/>
                <a:gd name="T114" fmla="*/ 1727160 w 2433638"/>
                <a:gd name="T115" fmla="*/ 1658 h 212407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433638" h="2124076">
                  <a:moveTo>
                    <a:pt x="713371" y="1577975"/>
                  </a:moveTo>
                  <a:lnTo>
                    <a:pt x="804863" y="1667192"/>
                  </a:lnTo>
                  <a:lnTo>
                    <a:pt x="574675" y="1801813"/>
                  </a:lnTo>
                  <a:lnTo>
                    <a:pt x="713371" y="1577975"/>
                  </a:lnTo>
                  <a:close/>
                  <a:moveTo>
                    <a:pt x="994071" y="1152525"/>
                  </a:moveTo>
                  <a:lnTo>
                    <a:pt x="1250950" y="1402947"/>
                  </a:lnTo>
                  <a:lnTo>
                    <a:pt x="852445" y="1631950"/>
                  </a:lnTo>
                  <a:lnTo>
                    <a:pt x="757237" y="1538868"/>
                  </a:lnTo>
                  <a:lnTo>
                    <a:pt x="994071" y="1152525"/>
                  </a:lnTo>
                  <a:close/>
                  <a:moveTo>
                    <a:pt x="230859" y="552164"/>
                  </a:moveTo>
                  <a:lnTo>
                    <a:pt x="226364" y="552428"/>
                  </a:lnTo>
                  <a:lnTo>
                    <a:pt x="222133" y="552693"/>
                  </a:lnTo>
                  <a:lnTo>
                    <a:pt x="218166" y="553222"/>
                  </a:lnTo>
                  <a:lnTo>
                    <a:pt x="213935" y="553751"/>
                  </a:lnTo>
                  <a:lnTo>
                    <a:pt x="209968" y="554809"/>
                  </a:lnTo>
                  <a:lnTo>
                    <a:pt x="206266" y="555867"/>
                  </a:lnTo>
                  <a:lnTo>
                    <a:pt x="202299" y="557190"/>
                  </a:lnTo>
                  <a:lnTo>
                    <a:pt x="198597" y="558513"/>
                  </a:lnTo>
                  <a:lnTo>
                    <a:pt x="194895" y="560100"/>
                  </a:lnTo>
                  <a:lnTo>
                    <a:pt x="191457" y="561952"/>
                  </a:lnTo>
                  <a:lnTo>
                    <a:pt x="187755" y="564068"/>
                  </a:lnTo>
                  <a:lnTo>
                    <a:pt x="184582" y="565920"/>
                  </a:lnTo>
                  <a:lnTo>
                    <a:pt x="181144" y="568301"/>
                  </a:lnTo>
                  <a:lnTo>
                    <a:pt x="177971" y="570682"/>
                  </a:lnTo>
                  <a:lnTo>
                    <a:pt x="175062" y="573063"/>
                  </a:lnTo>
                  <a:lnTo>
                    <a:pt x="171888" y="575708"/>
                  </a:lnTo>
                  <a:lnTo>
                    <a:pt x="169244" y="578883"/>
                  </a:lnTo>
                  <a:lnTo>
                    <a:pt x="166599" y="581793"/>
                  </a:lnTo>
                  <a:lnTo>
                    <a:pt x="164219" y="584703"/>
                  </a:lnTo>
                  <a:lnTo>
                    <a:pt x="161839" y="588142"/>
                  </a:lnTo>
                  <a:lnTo>
                    <a:pt x="159724" y="591316"/>
                  </a:lnTo>
                  <a:lnTo>
                    <a:pt x="157608" y="594491"/>
                  </a:lnTo>
                  <a:lnTo>
                    <a:pt x="156022" y="598194"/>
                  </a:lnTo>
                  <a:lnTo>
                    <a:pt x="154435" y="601633"/>
                  </a:lnTo>
                  <a:lnTo>
                    <a:pt x="152848" y="605601"/>
                  </a:lnTo>
                  <a:lnTo>
                    <a:pt x="151526" y="609041"/>
                  </a:lnTo>
                  <a:lnTo>
                    <a:pt x="150204" y="613009"/>
                  </a:lnTo>
                  <a:lnTo>
                    <a:pt x="149411" y="616977"/>
                  </a:lnTo>
                  <a:lnTo>
                    <a:pt x="148882" y="620945"/>
                  </a:lnTo>
                  <a:lnTo>
                    <a:pt x="148088" y="624913"/>
                  </a:lnTo>
                  <a:lnTo>
                    <a:pt x="147824" y="629146"/>
                  </a:lnTo>
                  <a:lnTo>
                    <a:pt x="147824" y="633378"/>
                  </a:lnTo>
                  <a:lnTo>
                    <a:pt x="147824" y="1898686"/>
                  </a:lnTo>
                  <a:lnTo>
                    <a:pt x="147824" y="1902918"/>
                  </a:lnTo>
                  <a:lnTo>
                    <a:pt x="148088" y="1906887"/>
                  </a:lnTo>
                  <a:lnTo>
                    <a:pt x="148882" y="1911119"/>
                  </a:lnTo>
                  <a:lnTo>
                    <a:pt x="149411" y="1915087"/>
                  </a:lnTo>
                  <a:lnTo>
                    <a:pt x="150204" y="1918791"/>
                  </a:lnTo>
                  <a:lnTo>
                    <a:pt x="151526" y="1922759"/>
                  </a:lnTo>
                  <a:lnTo>
                    <a:pt x="152848" y="1926463"/>
                  </a:lnTo>
                  <a:lnTo>
                    <a:pt x="154435" y="1930166"/>
                  </a:lnTo>
                  <a:lnTo>
                    <a:pt x="156022" y="1933605"/>
                  </a:lnTo>
                  <a:lnTo>
                    <a:pt x="157608" y="1937309"/>
                  </a:lnTo>
                  <a:lnTo>
                    <a:pt x="159724" y="1940748"/>
                  </a:lnTo>
                  <a:lnTo>
                    <a:pt x="161839" y="1944187"/>
                  </a:lnTo>
                  <a:lnTo>
                    <a:pt x="164219" y="1947097"/>
                  </a:lnTo>
                  <a:lnTo>
                    <a:pt x="166599" y="1950272"/>
                  </a:lnTo>
                  <a:lnTo>
                    <a:pt x="169244" y="1953446"/>
                  </a:lnTo>
                  <a:lnTo>
                    <a:pt x="171888" y="1956091"/>
                  </a:lnTo>
                  <a:lnTo>
                    <a:pt x="175062" y="1958737"/>
                  </a:lnTo>
                  <a:lnTo>
                    <a:pt x="177971" y="1961382"/>
                  </a:lnTo>
                  <a:lnTo>
                    <a:pt x="181144" y="1963763"/>
                  </a:lnTo>
                  <a:lnTo>
                    <a:pt x="184582" y="1965880"/>
                  </a:lnTo>
                  <a:lnTo>
                    <a:pt x="187755" y="1967996"/>
                  </a:lnTo>
                  <a:lnTo>
                    <a:pt x="191457" y="1970112"/>
                  </a:lnTo>
                  <a:lnTo>
                    <a:pt x="194895" y="1971700"/>
                  </a:lnTo>
                  <a:lnTo>
                    <a:pt x="198597" y="1973551"/>
                  </a:lnTo>
                  <a:lnTo>
                    <a:pt x="202299" y="1974874"/>
                  </a:lnTo>
                  <a:lnTo>
                    <a:pt x="206266" y="1976197"/>
                  </a:lnTo>
                  <a:lnTo>
                    <a:pt x="209968" y="1977255"/>
                  </a:lnTo>
                  <a:lnTo>
                    <a:pt x="213935" y="1978049"/>
                  </a:lnTo>
                  <a:lnTo>
                    <a:pt x="218166" y="1978842"/>
                  </a:lnTo>
                  <a:lnTo>
                    <a:pt x="222133" y="1979636"/>
                  </a:lnTo>
                  <a:lnTo>
                    <a:pt x="226364" y="1979900"/>
                  </a:lnTo>
                  <a:lnTo>
                    <a:pt x="230859" y="1979900"/>
                  </a:lnTo>
                  <a:lnTo>
                    <a:pt x="1273033" y="1979900"/>
                  </a:lnTo>
                  <a:lnTo>
                    <a:pt x="1276999" y="1979900"/>
                  </a:lnTo>
                  <a:lnTo>
                    <a:pt x="1281230" y="1979636"/>
                  </a:lnTo>
                  <a:lnTo>
                    <a:pt x="1285461" y="1978842"/>
                  </a:lnTo>
                  <a:lnTo>
                    <a:pt x="1289693" y="1978049"/>
                  </a:lnTo>
                  <a:lnTo>
                    <a:pt x="1293395" y="1977255"/>
                  </a:lnTo>
                  <a:lnTo>
                    <a:pt x="1297626" y="1976197"/>
                  </a:lnTo>
                  <a:lnTo>
                    <a:pt x="1301593" y="1974874"/>
                  </a:lnTo>
                  <a:lnTo>
                    <a:pt x="1305030" y="1973551"/>
                  </a:lnTo>
                  <a:lnTo>
                    <a:pt x="1308997" y="1971700"/>
                  </a:lnTo>
                  <a:lnTo>
                    <a:pt x="1312435" y="1970112"/>
                  </a:lnTo>
                  <a:lnTo>
                    <a:pt x="1315873" y="1967996"/>
                  </a:lnTo>
                  <a:lnTo>
                    <a:pt x="1319310" y="1965880"/>
                  </a:lnTo>
                  <a:lnTo>
                    <a:pt x="1322484" y="1963763"/>
                  </a:lnTo>
                  <a:lnTo>
                    <a:pt x="1325657" y="1961382"/>
                  </a:lnTo>
                  <a:lnTo>
                    <a:pt x="1328566" y="1958737"/>
                  </a:lnTo>
                  <a:lnTo>
                    <a:pt x="1331475" y="1956091"/>
                  </a:lnTo>
                  <a:lnTo>
                    <a:pt x="1334119" y="1953446"/>
                  </a:lnTo>
                  <a:lnTo>
                    <a:pt x="1336764" y="1950272"/>
                  </a:lnTo>
                  <a:lnTo>
                    <a:pt x="1339144" y="1947097"/>
                  </a:lnTo>
                  <a:lnTo>
                    <a:pt x="1341524" y="1944187"/>
                  </a:lnTo>
                  <a:lnTo>
                    <a:pt x="1343639" y="1940748"/>
                  </a:lnTo>
                  <a:lnTo>
                    <a:pt x="1345755" y="1937309"/>
                  </a:lnTo>
                  <a:lnTo>
                    <a:pt x="1347606" y="1933605"/>
                  </a:lnTo>
                  <a:lnTo>
                    <a:pt x="1349457" y="1930166"/>
                  </a:lnTo>
                  <a:lnTo>
                    <a:pt x="1350779" y="1926463"/>
                  </a:lnTo>
                  <a:lnTo>
                    <a:pt x="1352101" y="1922759"/>
                  </a:lnTo>
                  <a:lnTo>
                    <a:pt x="1353159" y="1918791"/>
                  </a:lnTo>
                  <a:lnTo>
                    <a:pt x="1354217" y="1915087"/>
                  </a:lnTo>
                  <a:lnTo>
                    <a:pt x="1354746" y="1911119"/>
                  </a:lnTo>
                  <a:lnTo>
                    <a:pt x="1355275" y="1906887"/>
                  </a:lnTo>
                  <a:lnTo>
                    <a:pt x="1355539" y="1902918"/>
                  </a:lnTo>
                  <a:lnTo>
                    <a:pt x="1355804" y="1898686"/>
                  </a:lnTo>
                  <a:lnTo>
                    <a:pt x="1355804" y="1327749"/>
                  </a:lnTo>
                  <a:lnTo>
                    <a:pt x="1312492" y="1370013"/>
                  </a:lnTo>
                  <a:lnTo>
                    <a:pt x="1031875" y="1095852"/>
                  </a:lnTo>
                  <a:lnTo>
                    <a:pt x="1355804" y="779295"/>
                  </a:lnTo>
                  <a:lnTo>
                    <a:pt x="1355804" y="633378"/>
                  </a:lnTo>
                  <a:lnTo>
                    <a:pt x="1355539" y="629146"/>
                  </a:lnTo>
                  <a:lnTo>
                    <a:pt x="1355275" y="624913"/>
                  </a:lnTo>
                  <a:lnTo>
                    <a:pt x="1354746" y="620945"/>
                  </a:lnTo>
                  <a:lnTo>
                    <a:pt x="1354217" y="616977"/>
                  </a:lnTo>
                  <a:lnTo>
                    <a:pt x="1353159" y="613009"/>
                  </a:lnTo>
                  <a:lnTo>
                    <a:pt x="1352101" y="609041"/>
                  </a:lnTo>
                  <a:lnTo>
                    <a:pt x="1350779" y="605601"/>
                  </a:lnTo>
                  <a:lnTo>
                    <a:pt x="1349457" y="601633"/>
                  </a:lnTo>
                  <a:lnTo>
                    <a:pt x="1347606" y="598194"/>
                  </a:lnTo>
                  <a:lnTo>
                    <a:pt x="1345755" y="594491"/>
                  </a:lnTo>
                  <a:lnTo>
                    <a:pt x="1343639" y="591316"/>
                  </a:lnTo>
                  <a:lnTo>
                    <a:pt x="1341524" y="588142"/>
                  </a:lnTo>
                  <a:lnTo>
                    <a:pt x="1339144" y="584703"/>
                  </a:lnTo>
                  <a:lnTo>
                    <a:pt x="1336764" y="581793"/>
                  </a:lnTo>
                  <a:lnTo>
                    <a:pt x="1334119" y="578883"/>
                  </a:lnTo>
                  <a:lnTo>
                    <a:pt x="1331475" y="575708"/>
                  </a:lnTo>
                  <a:lnTo>
                    <a:pt x="1328566" y="573063"/>
                  </a:lnTo>
                  <a:lnTo>
                    <a:pt x="1325657" y="570682"/>
                  </a:lnTo>
                  <a:lnTo>
                    <a:pt x="1322484" y="568301"/>
                  </a:lnTo>
                  <a:lnTo>
                    <a:pt x="1319310" y="565920"/>
                  </a:lnTo>
                  <a:lnTo>
                    <a:pt x="1315873" y="564068"/>
                  </a:lnTo>
                  <a:lnTo>
                    <a:pt x="1312435" y="561952"/>
                  </a:lnTo>
                  <a:lnTo>
                    <a:pt x="1308997" y="560100"/>
                  </a:lnTo>
                  <a:lnTo>
                    <a:pt x="1305030" y="558513"/>
                  </a:lnTo>
                  <a:lnTo>
                    <a:pt x="1301593" y="557190"/>
                  </a:lnTo>
                  <a:lnTo>
                    <a:pt x="1297626" y="555867"/>
                  </a:lnTo>
                  <a:lnTo>
                    <a:pt x="1293395" y="554809"/>
                  </a:lnTo>
                  <a:lnTo>
                    <a:pt x="1289693" y="553751"/>
                  </a:lnTo>
                  <a:lnTo>
                    <a:pt x="1285461" y="553222"/>
                  </a:lnTo>
                  <a:lnTo>
                    <a:pt x="1281230" y="552693"/>
                  </a:lnTo>
                  <a:lnTo>
                    <a:pt x="1276999" y="552428"/>
                  </a:lnTo>
                  <a:lnTo>
                    <a:pt x="1273033" y="552164"/>
                  </a:lnTo>
                  <a:lnTo>
                    <a:pt x="230859" y="552164"/>
                  </a:lnTo>
                  <a:close/>
                  <a:moveTo>
                    <a:pt x="1950691" y="197947"/>
                  </a:moveTo>
                  <a:lnTo>
                    <a:pt x="2231837" y="472902"/>
                  </a:lnTo>
                  <a:lnTo>
                    <a:pt x="1503363" y="1183758"/>
                  </a:lnTo>
                  <a:lnTo>
                    <a:pt x="1503363" y="1898686"/>
                  </a:lnTo>
                  <a:lnTo>
                    <a:pt x="1503099" y="1910326"/>
                  </a:lnTo>
                  <a:lnTo>
                    <a:pt x="1502305" y="1921701"/>
                  </a:lnTo>
                  <a:lnTo>
                    <a:pt x="1500719" y="1933076"/>
                  </a:lnTo>
                  <a:lnTo>
                    <a:pt x="1498603" y="1944187"/>
                  </a:lnTo>
                  <a:lnTo>
                    <a:pt x="1495959" y="1955033"/>
                  </a:lnTo>
                  <a:lnTo>
                    <a:pt x="1493050" y="1965880"/>
                  </a:lnTo>
                  <a:lnTo>
                    <a:pt x="1489348" y="1976197"/>
                  </a:lnTo>
                  <a:lnTo>
                    <a:pt x="1485381" y="1986249"/>
                  </a:lnTo>
                  <a:lnTo>
                    <a:pt x="1480621" y="1996567"/>
                  </a:lnTo>
                  <a:lnTo>
                    <a:pt x="1475332" y="2006090"/>
                  </a:lnTo>
                  <a:lnTo>
                    <a:pt x="1469779" y="2015614"/>
                  </a:lnTo>
                  <a:lnTo>
                    <a:pt x="1463961" y="2024873"/>
                  </a:lnTo>
                  <a:lnTo>
                    <a:pt x="1457614" y="2033338"/>
                  </a:lnTo>
                  <a:lnTo>
                    <a:pt x="1450739" y="2042068"/>
                  </a:lnTo>
                  <a:lnTo>
                    <a:pt x="1443334" y="2050004"/>
                  </a:lnTo>
                  <a:lnTo>
                    <a:pt x="1435930" y="2057940"/>
                  </a:lnTo>
                  <a:lnTo>
                    <a:pt x="1427997" y="2065612"/>
                  </a:lnTo>
                  <a:lnTo>
                    <a:pt x="1419535" y="2072755"/>
                  </a:lnTo>
                  <a:lnTo>
                    <a:pt x="1410543" y="2079104"/>
                  </a:lnTo>
                  <a:lnTo>
                    <a:pt x="1401817" y="2085453"/>
                  </a:lnTo>
                  <a:lnTo>
                    <a:pt x="1392561" y="2091273"/>
                  </a:lnTo>
                  <a:lnTo>
                    <a:pt x="1382777" y="2096828"/>
                  </a:lnTo>
                  <a:lnTo>
                    <a:pt x="1372992" y="2101855"/>
                  </a:lnTo>
                  <a:lnTo>
                    <a:pt x="1362415" y="2106352"/>
                  </a:lnTo>
                  <a:lnTo>
                    <a:pt x="1352101" y="2110320"/>
                  </a:lnTo>
                  <a:lnTo>
                    <a:pt x="1341259" y="2114024"/>
                  </a:lnTo>
                  <a:lnTo>
                    <a:pt x="1330417" y="2116934"/>
                  </a:lnTo>
                  <a:lnTo>
                    <a:pt x="1319310" y="2119314"/>
                  </a:lnTo>
                  <a:lnTo>
                    <a:pt x="1307939" y="2121431"/>
                  </a:lnTo>
                  <a:lnTo>
                    <a:pt x="1296304" y="2123018"/>
                  </a:lnTo>
                  <a:lnTo>
                    <a:pt x="1284933" y="2123812"/>
                  </a:lnTo>
                  <a:lnTo>
                    <a:pt x="1273033" y="2124076"/>
                  </a:lnTo>
                  <a:lnTo>
                    <a:pt x="230859" y="2124076"/>
                  </a:lnTo>
                  <a:lnTo>
                    <a:pt x="218959" y="2123812"/>
                  </a:lnTo>
                  <a:lnTo>
                    <a:pt x="207059" y="2123018"/>
                  </a:lnTo>
                  <a:lnTo>
                    <a:pt x="195688" y="2121431"/>
                  </a:lnTo>
                  <a:lnTo>
                    <a:pt x="184582" y="2119314"/>
                  </a:lnTo>
                  <a:lnTo>
                    <a:pt x="173211" y="2116934"/>
                  </a:lnTo>
                  <a:lnTo>
                    <a:pt x="162104" y="2114024"/>
                  </a:lnTo>
                  <a:lnTo>
                    <a:pt x="151526" y="2110320"/>
                  </a:lnTo>
                  <a:lnTo>
                    <a:pt x="140948" y="2106352"/>
                  </a:lnTo>
                  <a:lnTo>
                    <a:pt x="130900" y="2101855"/>
                  </a:lnTo>
                  <a:lnTo>
                    <a:pt x="120851" y="2096828"/>
                  </a:lnTo>
                  <a:lnTo>
                    <a:pt x="111331" y="2091273"/>
                  </a:lnTo>
                  <a:lnTo>
                    <a:pt x="101811" y="2085453"/>
                  </a:lnTo>
                  <a:lnTo>
                    <a:pt x="92820" y="2079104"/>
                  </a:lnTo>
                  <a:lnTo>
                    <a:pt x="84357" y="2072755"/>
                  </a:lnTo>
                  <a:lnTo>
                    <a:pt x="75895" y="2065612"/>
                  </a:lnTo>
                  <a:lnTo>
                    <a:pt x="67962" y="2057940"/>
                  </a:lnTo>
                  <a:lnTo>
                    <a:pt x="60293" y="2050004"/>
                  </a:lnTo>
                  <a:lnTo>
                    <a:pt x="53153" y="2042068"/>
                  </a:lnTo>
                  <a:lnTo>
                    <a:pt x="46278" y="2033338"/>
                  </a:lnTo>
                  <a:lnTo>
                    <a:pt x="39666" y="2024873"/>
                  </a:lnTo>
                  <a:lnTo>
                    <a:pt x="33584" y="2015614"/>
                  </a:lnTo>
                  <a:lnTo>
                    <a:pt x="28031" y="2006090"/>
                  </a:lnTo>
                  <a:lnTo>
                    <a:pt x="23006" y="1996567"/>
                  </a:lnTo>
                  <a:lnTo>
                    <a:pt x="18511" y="1986249"/>
                  </a:lnTo>
                  <a:lnTo>
                    <a:pt x="14280" y="1976197"/>
                  </a:lnTo>
                  <a:lnTo>
                    <a:pt x="10578" y="1965880"/>
                  </a:lnTo>
                  <a:lnTo>
                    <a:pt x="7669" y="1955033"/>
                  </a:lnTo>
                  <a:lnTo>
                    <a:pt x="4760" y="1944187"/>
                  </a:lnTo>
                  <a:lnTo>
                    <a:pt x="2909" y="1933076"/>
                  </a:lnTo>
                  <a:lnTo>
                    <a:pt x="1322" y="1921701"/>
                  </a:lnTo>
                  <a:lnTo>
                    <a:pt x="529" y="1910326"/>
                  </a:lnTo>
                  <a:lnTo>
                    <a:pt x="0" y="1898686"/>
                  </a:lnTo>
                  <a:lnTo>
                    <a:pt x="0" y="633378"/>
                  </a:lnTo>
                  <a:lnTo>
                    <a:pt x="529" y="621739"/>
                  </a:lnTo>
                  <a:lnTo>
                    <a:pt x="1322" y="610363"/>
                  </a:lnTo>
                  <a:lnTo>
                    <a:pt x="2909" y="598988"/>
                  </a:lnTo>
                  <a:lnTo>
                    <a:pt x="4760" y="587613"/>
                  </a:lnTo>
                  <a:lnTo>
                    <a:pt x="7669" y="577031"/>
                  </a:lnTo>
                  <a:lnTo>
                    <a:pt x="10578" y="566449"/>
                  </a:lnTo>
                  <a:lnTo>
                    <a:pt x="14280" y="555867"/>
                  </a:lnTo>
                  <a:lnTo>
                    <a:pt x="18511" y="545550"/>
                  </a:lnTo>
                  <a:lnTo>
                    <a:pt x="23006" y="535762"/>
                  </a:lnTo>
                  <a:lnTo>
                    <a:pt x="28031" y="525974"/>
                  </a:lnTo>
                  <a:lnTo>
                    <a:pt x="33584" y="516451"/>
                  </a:lnTo>
                  <a:lnTo>
                    <a:pt x="39666" y="507456"/>
                  </a:lnTo>
                  <a:lnTo>
                    <a:pt x="46278" y="498462"/>
                  </a:lnTo>
                  <a:lnTo>
                    <a:pt x="53153" y="489996"/>
                  </a:lnTo>
                  <a:lnTo>
                    <a:pt x="60293" y="481795"/>
                  </a:lnTo>
                  <a:lnTo>
                    <a:pt x="67962" y="474124"/>
                  </a:lnTo>
                  <a:lnTo>
                    <a:pt x="75895" y="466717"/>
                  </a:lnTo>
                  <a:lnTo>
                    <a:pt x="84357" y="459574"/>
                  </a:lnTo>
                  <a:lnTo>
                    <a:pt x="92820" y="452696"/>
                  </a:lnTo>
                  <a:lnTo>
                    <a:pt x="101811" y="446347"/>
                  </a:lnTo>
                  <a:lnTo>
                    <a:pt x="111331" y="440527"/>
                  </a:lnTo>
                  <a:lnTo>
                    <a:pt x="120851" y="435236"/>
                  </a:lnTo>
                  <a:lnTo>
                    <a:pt x="130900" y="430474"/>
                  </a:lnTo>
                  <a:lnTo>
                    <a:pt x="140948" y="425712"/>
                  </a:lnTo>
                  <a:lnTo>
                    <a:pt x="151526" y="421744"/>
                  </a:lnTo>
                  <a:lnTo>
                    <a:pt x="162104" y="418305"/>
                  </a:lnTo>
                  <a:lnTo>
                    <a:pt x="173211" y="415131"/>
                  </a:lnTo>
                  <a:lnTo>
                    <a:pt x="184582" y="412485"/>
                  </a:lnTo>
                  <a:lnTo>
                    <a:pt x="195688" y="410634"/>
                  </a:lnTo>
                  <a:lnTo>
                    <a:pt x="207059" y="409311"/>
                  </a:lnTo>
                  <a:lnTo>
                    <a:pt x="218959" y="408253"/>
                  </a:lnTo>
                  <a:lnTo>
                    <a:pt x="230859" y="407988"/>
                  </a:lnTo>
                  <a:lnTo>
                    <a:pt x="1273033" y="407988"/>
                  </a:lnTo>
                  <a:lnTo>
                    <a:pt x="1284933" y="408253"/>
                  </a:lnTo>
                  <a:lnTo>
                    <a:pt x="1296304" y="409311"/>
                  </a:lnTo>
                  <a:lnTo>
                    <a:pt x="1307939" y="410369"/>
                  </a:lnTo>
                  <a:lnTo>
                    <a:pt x="1319310" y="412485"/>
                  </a:lnTo>
                  <a:lnTo>
                    <a:pt x="1330417" y="415131"/>
                  </a:lnTo>
                  <a:lnTo>
                    <a:pt x="1341259" y="418305"/>
                  </a:lnTo>
                  <a:lnTo>
                    <a:pt x="1352101" y="421744"/>
                  </a:lnTo>
                  <a:lnTo>
                    <a:pt x="1362415" y="425712"/>
                  </a:lnTo>
                  <a:lnTo>
                    <a:pt x="1372992" y="430210"/>
                  </a:lnTo>
                  <a:lnTo>
                    <a:pt x="1382777" y="435236"/>
                  </a:lnTo>
                  <a:lnTo>
                    <a:pt x="1392561" y="440527"/>
                  </a:lnTo>
                  <a:lnTo>
                    <a:pt x="1401817" y="446347"/>
                  </a:lnTo>
                  <a:lnTo>
                    <a:pt x="1410543" y="452696"/>
                  </a:lnTo>
                  <a:lnTo>
                    <a:pt x="1419535" y="459574"/>
                  </a:lnTo>
                  <a:lnTo>
                    <a:pt x="1427997" y="466452"/>
                  </a:lnTo>
                  <a:lnTo>
                    <a:pt x="1435930" y="473859"/>
                  </a:lnTo>
                  <a:lnTo>
                    <a:pt x="1443334" y="481795"/>
                  </a:lnTo>
                  <a:lnTo>
                    <a:pt x="1450739" y="489996"/>
                  </a:lnTo>
                  <a:lnTo>
                    <a:pt x="1457614" y="498462"/>
                  </a:lnTo>
                  <a:lnTo>
                    <a:pt x="1463961" y="507456"/>
                  </a:lnTo>
                  <a:lnTo>
                    <a:pt x="1469779" y="516451"/>
                  </a:lnTo>
                  <a:lnTo>
                    <a:pt x="1475332" y="525974"/>
                  </a:lnTo>
                  <a:lnTo>
                    <a:pt x="1480621" y="535762"/>
                  </a:lnTo>
                  <a:lnTo>
                    <a:pt x="1485381" y="545550"/>
                  </a:lnTo>
                  <a:lnTo>
                    <a:pt x="1489348" y="555867"/>
                  </a:lnTo>
                  <a:lnTo>
                    <a:pt x="1493050" y="566449"/>
                  </a:lnTo>
                  <a:lnTo>
                    <a:pt x="1495959" y="577031"/>
                  </a:lnTo>
                  <a:lnTo>
                    <a:pt x="1498603" y="587613"/>
                  </a:lnTo>
                  <a:lnTo>
                    <a:pt x="1500719" y="598988"/>
                  </a:lnTo>
                  <a:lnTo>
                    <a:pt x="1502305" y="610363"/>
                  </a:lnTo>
                  <a:lnTo>
                    <a:pt x="1503099" y="621739"/>
                  </a:lnTo>
                  <a:lnTo>
                    <a:pt x="1503363" y="633378"/>
                  </a:lnTo>
                  <a:lnTo>
                    <a:pt x="1503363" y="635094"/>
                  </a:lnTo>
                  <a:lnTo>
                    <a:pt x="1950691" y="197947"/>
                  </a:lnTo>
                  <a:close/>
                  <a:moveTo>
                    <a:pt x="2235011" y="0"/>
                  </a:moveTo>
                  <a:lnTo>
                    <a:pt x="2244532" y="265"/>
                  </a:lnTo>
                  <a:lnTo>
                    <a:pt x="2254054" y="794"/>
                  </a:lnTo>
                  <a:lnTo>
                    <a:pt x="2263575" y="2117"/>
                  </a:lnTo>
                  <a:lnTo>
                    <a:pt x="2272832" y="3440"/>
                  </a:lnTo>
                  <a:lnTo>
                    <a:pt x="2282354" y="5557"/>
                  </a:lnTo>
                  <a:lnTo>
                    <a:pt x="2291611" y="7939"/>
                  </a:lnTo>
                  <a:lnTo>
                    <a:pt x="2300867" y="11115"/>
                  </a:lnTo>
                  <a:lnTo>
                    <a:pt x="2309860" y="14290"/>
                  </a:lnTo>
                  <a:lnTo>
                    <a:pt x="2318588" y="18260"/>
                  </a:lnTo>
                  <a:lnTo>
                    <a:pt x="2327316" y="22229"/>
                  </a:lnTo>
                  <a:lnTo>
                    <a:pt x="2336044" y="26728"/>
                  </a:lnTo>
                  <a:lnTo>
                    <a:pt x="2344243" y="32021"/>
                  </a:lnTo>
                  <a:lnTo>
                    <a:pt x="2352442" y="37578"/>
                  </a:lnTo>
                  <a:lnTo>
                    <a:pt x="2360376" y="43400"/>
                  </a:lnTo>
                  <a:lnTo>
                    <a:pt x="2368046" y="50016"/>
                  </a:lnTo>
                  <a:lnTo>
                    <a:pt x="2375187" y="56897"/>
                  </a:lnTo>
                  <a:lnTo>
                    <a:pt x="2382328" y="64042"/>
                  </a:lnTo>
                  <a:lnTo>
                    <a:pt x="2388940" y="71451"/>
                  </a:lnTo>
                  <a:lnTo>
                    <a:pt x="2395024" y="79126"/>
                  </a:lnTo>
                  <a:lnTo>
                    <a:pt x="2400842" y="87065"/>
                  </a:lnTo>
                  <a:lnTo>
                    <a:pt x="2406132" y="95533"/>
                  </a:lnTo>
                  <a:lnTo>
                    <a:pt x="2410893" y="103737"/>
                  </a:lnTo>
                  <a:lnTo>
                    <a:pt x="2415124" y="112205"/>
                  </a:lnTo>
                  <a:lnTo>
                    <a:pt x="2418827" y="120938"/>
                  </a:lnTo>
                  <a:lnTo>
                    <a:pt x="2422265" y="129671"/>
                  </a:lnTo>
                  <a:lnTo>
                    <a:pt x="2425175" y="138669"/>
                  </a:lnTo>
                  <a:lnTo>
                    <a:pt x="2427820" y="147666"/>
                  </a:lnTo>
                  <a:lnTo>
                    <a:pt x="2429935" y="156928"/>
                  </a:lnTo>
                  <a:lnTo>
                    <a:pt x="2431522" y="165926"/>
                  </a:lnTo>
                  <a:lnTo>
                    <a:pt x="2432580" y="175188"/>
                  </a:lnTo>
                  <a:lnTo>
                    <a:pt x="2433109" y="184450"/>
                  </a:lnTo>
                  <a:lnTo>
                    <a:pt x="2433638" y="193713"/>
                  </a:lnTo>
                  <a:lnTo>
                    <a:pt x="2433109" y="203239"/>
                  </a:lnTo>
                  <a:lnTo>
                    <a:pt x="2432580" y="212502"/>
                  </a:lnTo>
                  <a:lnTo>
                    <a:pt x="2431522" y="221764"/>
                  </a:lnTo>
                  <a:lnTo>
                    <a:pt x="2429935" y="231026"/>
                  </a:lnTo>
                  <a:lnTo>
                    <a:pt x="2427820" y="240024"/>
                  </a:lnTo>
                  <a:lnTo>
                    <a:pt x="2425175" y="249021"/>
                  </a:lnTo>
                  <a:lnTo>
                    <a:pt x="2422265" y="258019"/>
                  </a:lnTo>
                  <a:lnTo>
                    <a:pt x="2418827" y="267016"/>
                  </a:lnTo>
                  <a:lnTo>
                    <a:pt x="2415124" y="275485"/>
                  </a:lnTo>
                  <a:lnTo>
                    <a:pt x="2410893" y="283953"/>
                  </a:lnTo>
                  <a:lnTo>
                    <a:pt x="2406132" y="292157"/>
                  </a:lnTo>
                  <a:lnTo>
                    <a:pt x="2400842" y="300625"/>
                  </a:lnTo>
                  <a:lnTo>
                    <a:pt x="2395024" y="308564"/>
                  </a:lnTo>
                  <a:lnTo>
                    <a:pt x="2388940" y="316238"/>
                  </a:lnTo>
                  <a:lnTo>
                    <a:pt x="2382328" y="323648"/>
                  </a:lnTo>
                  <a:lnTo>
                    <a:pt x="2375187" y="330793"/>
                  </a:lnTo>
                  <a:lnTo>
                    <a:pt x="2295842" y="408596"/>
                  </a:lnTo>
                  <a:lnTo>
                    <a:pt x="2015490" y="134434"/>
                  </a:lnTo>
                  <a:lnTo>
                    <a:pt x="2095099" y="56897"/>
                  </a:lnTo>
                  <a:lnTo>
                    <a:pt x="2102505" y="50016"/>
                  </a:lnTo>
                  <a:lnTo>
                    <a:pt x="2110175" y="43400"/>
                  </a:lnTo>
                  <a:lnTo>
                    <a:pt x="2117845" y="37578"/>
                  </a:lnTo>
                  <a:lnTo>
                    <a:pt x="2126044" y="32021"/>
                  </a:lnTo>
                  <a:lnTo>
                    <a:pt x="2134507" y="26728"/>
                  </a:lnTo>
                  <a:lnTo>
                    <a:pt x="2142971" y="22229"/>
                  </a:lnTo>
                  <a:lnTo>
                    <a:pt x="2151963" y="18260"/>
                  </a:lnTo>
                  <a:lnTo>
                    <a:pt x="2160427" y="14290"/>
                  </a:lnTo>
                  <a:lnTo>
                    <a:pt x="2169684" y="11115"/>
                  </a:lnTo>
                  <a:lnTo>
                    <a:pt x="2178676" y="7939"/>
                  </a:lnTo>
                  <a:lnTo>
                    <a:pt x="2187933" y="5557"/>
                  </a:lnTo>
                  <a:lnTo>
                    <a:pt x="2197454" y="3440"/>
                  </a:lnTo>
                  <a:lnTo>
                    <a:pt x="2206447" y="2117"/>
                  </a:lnTo>
                  <a:lnTo>
                    <a:pt x="2215968" y="794"/>
                  </a:lnTo>
                  <a:lnTo>
                    <a:pt x="2225490" y="265"/>
                  </a:lnTo>
                  <a:lnTo>
                    <a:pt x="223501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sp>
          <p:nvSpPr>
            <p:cNvPr id="8" name="MH_SubTitle_1"/>
            <p:cNvSpPr txBox="1">
              <a:spLocks noChangeArrowheads="1"/>
            </p:cNvSpPr>
            <p:nvPr>
              <p:custDataLst>
                <p:tags r:id="rId10"/>
              </p:custDataLst>
            </p:nvPr>
          </p:nvSpPr>
          <p:spPr bwMode="auto">
            <a:xfrm>
              <a:off x="1464096" y="2488492"/>
              <a:ext cx="2329976" cy="661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10000"/>
                </a:lnSpc>
                <a:defRPr/>
              </a:pPr>
              <a:r>
                <a:rPr lang="en-US" altLang="zh-CN" sz="2000" dirty="0">
                  <a:latin typeface="微软雅黑" panose="020B0503020204020204" pitchFamily="34" charset="-122"/>
                  <a:ea typeface="微软雅黑" panose="020B0503020204020204" pitchFamily="34" charset="-122"/>
                </a:rPr>
                <a:t>1. </a:t>
              </a:r>
              <a:r>
                <a:rPr lang="zh-CN" altLang="en-US" sz="2000" dirty="0">
                  <a:latin typeface="微软雅黑" panose="020B0503020204020204" pitchFamily="34" charset="-122"/>
                  <a:ea typeface="微软雅黑" panose="020B0503020204020204" pitchFamily="34" charset="-122"/>
                </a:rPr>
                <a:t>老龄化问题</a:t>
              </a:r>
              <a:r>
                <a:rPr lang="zh-CN" altLang="en-US" sz="2000" dirty="0" smtClean="0">
                  <a:latin typeface="微软雅黑" panose="020B0503020204020204" pitchFamily="34" charset="-122"/>
                  <a:ea typeface="微软雅黑" panose="020B0503020204020204" pitchFamily="34" charset="-122"/>
                </a:rPr>
                <a:t>严重</a:t>
              </a:r>
              <a:endParaRPr lang="zh-CN" altLang="en-US" sz="2000" dirty="0">
                <a:latin typeface="微软雅黑" panose="020B0503020204020204" pitchFamily="34" charset="-122"/>
                <a:ea typeface="微软雅黑" panose="020B0503020204020204" pitchFamily="34" charset="-122"/>
              </a:endParaRPr>
            </a:p>
          </p:txBody>
        </p:sp>
        <p:sp>
          <p:nvSpPr>
            <p:cNvPr id="9" name="MH_SubTitle_2"/>
            <p:cNvSpPr txBox="1">
              <a:spLocks noChangeArrowheads="1"/>
            </p:cNvSpPr>
            <p:nvPr>
              <p:custDataLst>
                <p:tags r:id="rId11"/>
              </p:custDataLst>
            </p:nvPr>
          </p:nvSpPr>
          <p:spPr bwMode="auto">
            <a:xfrm>
              <a:off x="1464096" y="3351875"/>
              <a:ext cx="2329976" cy="661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10000"/>
                </a:lnSpc>
                <a:defRPr/>
              </a:pPr>
              <a:r>
                <a:rPr lang="en-US" altLang="zh-CN" sz="2000" dirty="0">
                  <a:latin typeface="微软雅黑" panose="020B0503020204020204" pitchFamily="34" charset="-122"/>
                  <a:ea typeface="微软雅黑" panose="020B0503020204020204" pitchFamily="34" charset="-122"/>
                </a:rPr>
                <a:t>2. </a:t>
              </a:r>
              <a:r>
                <a:rPr lang="zh-CN" altLang="en-US" sz="2000" dirty="0">
                  <a:latin typeface="微软雅黑" panose="020B0503020204020204" pitchFamily="34" charset="-122"/>
                  <a:ea typeface="微软雅黑" panose="020B0503020204020204" pitchFamily="34" charset="-122"/>
                </a:rPr>
                <a:t>重症发病率</a:t>
              </a:r>
              <a:r>
                <a:rPr lang="zh-CN" altLang="en-US" sz="2000" dirty="0" smtClean="0">
                  <a:latin typeface="微软雅黑" panose="020B0503020204020204" pitchFamily="34" charset="-122"/>
                  <a:ea typeface="微软雅黑" panose="020B0503020204020204" pitchFamily="34" charset="-122"/>
                </a:rPr>
                <a:t>提高</a:t>
              </a:r>
              <a:endParaRPr lang="zh-CN" altLang="en-US" sz="2000" dirty="0">
                <a:latin typeface="微软雅黑" panose="020B0503020204020204" pitchFamily="34" charset="-122"/>
                <a:ea typeface="微软雅黑" panose="020B0503020204020204" pitchFamily="34" charset="-122"/>
              </a:endParaRPr>
            </a:p>
          </p:txBody>
        </p:sp>
        <p:sp>
          <p:nvSpPr>
            <p:cNvPr id="10" name="MH_SubTitle_3"/>
            <p:cNvSpPr txBox="1">
              <a:spLocks noChangeArrowheads="1"/>
            </p:cNvSpPr>
            <p:nvPr>
              <p:custDataLst>
                <p:tags r:id="rId12"/>
              </p:custDataLst>
            </p:nvPr>
          </p:nvSpPr>
          <p:spPr bwMode="auto">
            <a:xfrm>
              <a:off x="1464096" y="4280227"/>
              <a:ext cx="2561988" cy="661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10000"/>
                </a:lnSpc>
                <a:defRPr/>
              </a:pPr>
              <a:r>
                <a:rPr lang="en-US" altLang="zh-CN" sz="2000" dirty="0">
                  <a:latin typeface="微软雅黑" panose="020B0503020204020204" pitchFamily="34" charset="-122"/>
                  <a:ea typeface="微软雅黑" panose="020B0503020204020204" pitchFamily="34" charset="-122"/>
                </a:rPr>
                <a:t>3. </a:t>
              </a:r>
              <a:r>
                <a:rPr lang="zh-CN" altLang="en-US" sz="2000" dirty="0">
                  <a:latin typeface="微软雅黑" panose="020B0503020204020204" pitchFamily="34" charset="-122"/>
                  <a:ea typeface="微软雅黑" panose="020B0503020204020204" pitchFamily="34" charset="-122"/>
                </a:rPr>
                <a:t>居民就医意识</a:t>
              </a:r>
              <a:r>
                <a:rPr lang="zh-CN" altLang="en-US" sz="2000" dirty="0" smtClean="0">
                  <a:latin typeface="微软雅黑" panose="020B0503020204020204" pitchFamily="34" charset="-122"/>
                  <a:ea typeface="微软雅黑" panose="020B0503020204020204" pitchFamily="34" charset="-122"/>
                </a:rPr>
                <a:t>提高</a:t>
              </a:r>
              <a:endParaRPr lang="zh-CN" altLang="en-US" sz="2000" dirty="0">
                <a:latin typeface="微软雅黑" panose="020B0503020204020204" pitchFamily="34" charset="-122"/>
                <a:ea typeface="微软雅黑" panose="020B0503020204020204" pitchFamily="34" charset="-122"/>
              </a:endParaRPr>
            </a:p>
          </p:txBody>
        </p:sp>
        <p:sp>
          <p:nvSpPr>
            <p:cNvPr id="33" name="圆角矩形 32"/>
            <p:cNvSpPr/>
            <p:nvPr/>
          </p:nvSpPr>
          <p:spPr>
            <a:xfrm>
              <a:off x="503013" y="2196067"/>
              <a:ext cx="3585242" cy="3153857"/>
            </a:xfrm>
            <a:prstGeom prst="roundRect">
              <a:avLst/>
            </a:prstGeom>
            <a:noFill/>
            <a:ln w="28575">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7665075" y="1458281"/>
            <a:ext cx="4511136" cy="4342018"/>
            <a:chOff x="7665075" y="1458281"/>
            <a:chExt cx="4511136" cy="4342018"/>
          </a:xfrm>
        </p:grpSpPr>
        <p:sp>
          <p:nvSpPr>
            <p:cNvPr id="27" name="MH_Other_1"/>
            <p:cNvSpPr>
              <a:spLocks/>
            </p:cNvSpPr>
            <p:nvPr>
              <p:custDataLst>
                <p:tags r:id="rId1"/>
              </p:custDataLst>
            </p:nvPr>
          </p:nvSpPr>
          <p:spPr bwMode="auto">
            <a:xfrm>
              <a:off x="7899441" y="2021322"/>
              <a:ext cx="511175" cy="446087"/>
            </a:xfrm>
            <a:custGeom>
              <a:avLst/>
              <a:gdLst>
                <a:gd name="T0" fmla="*/ 979217 w 2433638"/>
                <a:gd name="T1" fmla="*/ 1098870 h 2124076"/>
                <a:gd name="T2" fmla="*/ 173881 w 2433638"/>
                <a:gd name="T3" fmla="*/ 432901 h 2124076"/>
                <a:gd name="T4" fmla="*/ 155458 w 2433638"/>
                <a:gd name="T5" fmla="*/ 437460 h 2124076"/>
                <a:gd name="T6" fmla="*/ 139312 w 2433638"/>
                <a:gd name="T7" fmla="*/ 446991 h 2124076"/>
                <a:gd name="T8" fmla="*/ 126684 w 2433638"/>
                <a:gd name="T9" fmla="*/ 460667 h 2124076"/>
                <a:gd name="T10" fmla="*/ 118611 w 2433638"/>
                <a:gd name="T11" fmla="*/ 477036 h 2124076"/>
                <a:gd name="T12" fmla="*/ 115713 w 2433638"/>
                <a:gd name="T13" fmla="*/ 496099 h 2124076"/>
                <a:gd name="T14" fmla="*/ 117576 w 2433638"/>
                <a:gd name="T15" fmla="*/ 1502909 h 2124076"/>
                <a:gd name="T16" fmla="*/ 125029 w 2433638"/>
                <a:gd name="T17" fmla="*/ 1520107 h 2124076"/>
                <a:gd name="T18" fmla="*/ 137035 w 2433638"/>
                <a:gd name="T19" fmla="*/ 1534197 h 2124076"/>
                <a:gd name="T20" fmla="*/ 152560 w 2433638"/>
                <a:gd name="T21" fmla="*/ 1544350 h 2124076"/>
                <a:gd name="T22" fmla="*/ 170776 w 2433638"/>
                <a:gd name="T23" fmla="*/ 1549944 h 2124076"/>
                <a:gd name="T24" fmla="*/ 1002920 w 2433638"/>
                <a:gd name="T25" fmla="*/ 1550566 h 2124076"/>
                <a:gd name="T26" fmla="*/ 1021550 w 2433638"/>
                <a:gd name="T27" fmla="*/ 1545800 h 2124076"/>
                <a:gd name="T28" fmla="*/ 1037696 w 2433638"/>
                <a:gd name="T29" fmla="*/ 1536269 h 2124076"/>
                <a:gd name="T30" fmla="*/ 1050116 w 2433638"/>
                <a:gd name="T31" fmla="*/ 1522800 h 2124076"/>
                <a:gd name="T32" fmla="*/ 1058396 w 2433638"/>
                <a:gd name="T33" fmla="*/ 1506017 h 2124076"/>
                <a:gd name="T34" fmla="*/ 1061294 w 2433638"/>
                <a:gd name="T35" fmla="*/ 1487161 h 2124076"/>
                <a:gd name="T36" fmla="*/ 1061087 w 2433638"/>
                <a:gd name="T37" fmla="*/ 492784 h 2124076"/>
                <a:gd name="T38" fmla="*/ 1057361 w 2433638"/>
                <a:gd name="T39" fmla="*/ 474342 h 2124076"/>
                <a:gd name="T40" fmla="*/ 1048253 w 2433638"/>
                <a:gd name="T41" fmla="*/ 457973 h 2124076"/>
                <a:gd name="T42" fmla="*/ 1035212 w 2433638"/>
                <a:gd name="T43" fmla="*/ 445126 h 2124076"/>
                <a:gd name="T44" fmla="*/ 1018859 w 2433638"/>
                <a:gd name="T45" fmla="*/ 436424 h 2124076"/>
                <a:gd name="T46" fmla="*/ 999608 w 2433638"/>
                <a:gd name="T47" fmla="*/ 432694 h 2124076"/>
                <a:gd name="T48" fmla="*/ 1176801 w 2433638"/>
                <a:gd name="T49" fmla="*/ 1487161 h 2124076"/>
                <a:gd name="T50" fmla="*/ 1168728 w 2433638"/>
                <a:gd name="T51" fmla="*/ 1539792 h 2124076"/>
                <a:gd name="T52" fmla="*/ 1145957 w 2433638"/>
                <a:gd name="T53" fmla="*/ 1585998 h 2124076"/>
                <a:gd name="T54" fmla="*/ 1111182 w 2433638"/>
                <a:gd name="T55" fmla="*/ 1623502 h 2124076"/>
                <a:gd name="T56" fmla="*/ 1066469 w 2433638"/>
                <a:gd name="T57" fmla="*/ 1649818 h 2124076"/>
                <a:gd name="T58" fmla="*/ 1014719 w 2433638"/>
                <a:gd name="T59" fmla="*/ 1662871 h 2124076"/>
                <a:gd name="T60" fmla="*/ 153180 w 2433638"/>
                <a:gd name="T61" fmla="*/ 1661628 h 2124076"/>
                <a:gd name="T62" fmla="*/ 102466 w 2433638"/>
                <a:gd name="T63" fmla="*/ 1646295 h 2124076"/>
                <a:gd name="T64" fmla="*/ 59409 w 2433638"/>
                <a:gd name="T65" fmla="*/ 1617908 h 2124076"/>
                <a:gd name="T66" fmla="*/ 26289 w 2433638"/>
                <a:gd name="T67" fmla="*/ 1578746 h 2124076"/>
                <a:gd name="T68" fmla="*/ 6003 w 2433638"/>
                <a:gd name="T69" fmla="*/ 1531296 h 2124076"/>
                <a:gd name="T70" fmla="*/ 0 w 2433638"/>
                <a:gd name="T71" fmla="*/ 496099 h 2124076"/>
                <a:gd name="T72" fmla="*/ 8280 w 2433638"/>
                <a:gd name="T73" fmla="*/ 443676 h 2124076"/>
                <a:gd name="T74" fmla="*/ 31050 w 2433638"/>
                <a:gd name="T75" fmla="*/ 397469 h 2124076"/>
                <a:gd name="T76" fmla="*/ 66033 w 2433638"/>
                <a:gd name="T77" fmla="*/ 359965 h 2124076"/>
                <a:gd name="T78" fmla="*/ 110331 w 2433638"/>
                <a:gd name="T79" fmla="*/ 333442 h 2124076"/>
                <a:gd name="T80" fmla="*/ 162081 w 2433638"/>
                <a:gd name="T81" fmla="*/ 320596 h 2124076"/>
                <a:gd name="T82" fmla="*/ 1023827 w 2433638"/>
                <a:gd name="T83" fmla="*/ 321425 h 2124076"/>
                <a:gd name="T84" fmla="*/ 1074749 w 2433638"/>
                <a:gd name="T85" fmla="*/ 336966 h 2124076"/>
                <a:gd name="T86" fmla="*/ 1117806 w 2433638"/>
                <a:gd name="T87" fmla="*/ 365352 h 2124076"/>
                <a:gd name="T88" fmla="*/ 1150512 w 2433638"/>
                <a:gd name="T89" fmla="*/ 404514 h 2124076"/>
                <a:gd name="T90" fmla="*/ 1171005 w 2433638"/>
                <a:gd name="T91" fmla="*/ 451964 h 2124076"/>
                <a:gd name="T92" fmla="*/ 1176801 w 2433638"/>
                <a:gd name="T93" fmla="*/ 497443 h 2124076"/>
                <a:gd name="T94" fmla="*/ 1779124 w 2433638"/>
                <a:gd name="T95" fmla="*/ 2694 h 2124076"/>
                <a:gd name="T96" fmla="*/ 1821773 w 2433638"/>
                <a:gd name="T97" fmla="*/ 17411 h 2124076"/>
                <a:gd name="T98" fmla="*/ 1859246 w 2433638"/>
                <a:gd name="T99" fmla="*/ 44565 h 2124076"/>
                <a:gd name="T100" fmla="*/ 1887196 w 2433638"/>
                <a:gd name="T101" fmla="*/ 81253 h 2124076"/>
                <a:gd name="T102" fmla="*/ 1902101 w 2433638"/>
                <a:gd name="T103" fmla="*/ 122915 h 2124076"/>
                <a:gd name="T104" fmla="*/ 1904172 w 2433638"/>
                <a:gd name="T105" fmla="*/ 166444 h 2124076"/>
                <a:gd name="T106" fmla="*/ 1893406 w 2433638"/>
                <a:gd name="T107" fmla="*/ 209142 h 2124076"/>
                <a:gd name="T108" fmla="*/ 1870011 w 2433638"/>
                <a:gd name="T109" fmla="*/ 247696 h 2124076"/>
                <a:gd name="T110" fmla="*/ 1645796 w 2433638"/>
                <a:gd name="T111" fmla="*/ 39175 h 2124076"/>
                <a:gd name="T112" fmla="*/ 1684511 w 2433638"/>
                <a:gd name="T113" fmla="*/ 14302 h 2124076"/>
                <a:gd name="T114" fmla="*/ 1727160 w 2433638"/>
                <a:gd name="T115" fmla="*/ 1658 h 212407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433638" h="2124076">
                  <a:moveTo>
                    <a:pt x="713371" y="1577975"/>
                  </a:moveTo>
                  <a:lnTo>
                    <a:pt x="804863" y="1667192"/>
                  </a:lnTo>
                  <a:lnTo>
                    <a:pt x="574675" y="1801813"/>
                  </a:lnTo>
                  <a:lnTo>
                    <a:pt x="713371" y="1577975"/>
                  </a:lnTo>
                  <a:close/>
                  <a:moveTo>
                    <a:pt x="994071" y="1152525"/>
                  </a:moveTo>
                  <a:lnTo>
                    <a:pt x="1250950" y="1402947"/>
                  </a:lnTo>
                  <a:lnTo>
                    <a:pt x="852445" y="1631950"/>
                  </a:lnTo>
                  <a:lnTo>
                    <a:pt x="757237" y="1538868"/>
                  </a:lnTo>
                  <a:lnTo>
                    <a:pt x="994071" y="1152525"/>
                  </a:lnTo>
                  <a:close/>
                  <a:moveTo>
                    <a:pt x="230859" y="552164"/>
                  </a:moveTo>
                  <a:lnTo>
                    <a:pt x="226364" y="552428"/>
                  </a:lnTo>
                  <a:lnTo>
                    <a:pt x="222133" y="552693"/>
                  </a:lnTo>
                  <a:lnTo>
                    <a:pt x="218166" y="553222"/>
                  </a:lnTo>
                  <a:lnTo>
                    <a:pt x="213935" y="553751"/>
                  </a:lnTo>
                  <a:lnTo>
                    <a:pt x="209968" y="554809"/>
                  </a:lnTo>
                  <a:lnTo>
                    <a:pt x="206266" y="555867"/>
                  </a:lnTo>
                  <a:lnTo>
                    <a:pt x="202299" y="557190"/>
                  </a:lnTo>
                  <a:lnTo>
                    <a:pt x="198597" y="558513"/>
                  </a:lnTo>
                  <a:lnTo>
                    <a:pt x="194895" y="560100"/>
                  </a:lnTo>
                  <a:lnTo>
                    <a:pt x="191457" y="561952"/>
                  </a:lnTo>
                  <a:lnTo>
                    <a:pt x="187755" y="564068"/>
                  </a:lnTo>
                  <a:lnTo>
                    <a:pt x="184582" y="565920"/>
                  </a:lnTo>
                  <a:lnTo>
                    <a:pt x="181144" y="568301"/>
                  </a:lnTo>
                  <a:lnTo>
                    <a:pt x="177971" y="570682"/>
                  </a:lnTo>
                  <a:lnTo>
                    <a:pt x="175062" y="573063"/>
                  </a:lnTo>
                  <a:lnTo>
                    <a:pt x="171888" y="575708"/>
                  </a:lnTo>
                  <a:lnTo>
                    <a:pt x="169244" y="578883"/>
                  </a:lnTo>
                  <a:lnTo>
                    <a:pt x="166599" y="581793"/>
                  </a:lnTo>
                  <a:lnTo>
                    <a:pt x="164219" y="584703"/>
                  </a:lnTo>
                  <a:lnTo>
                    <a:pt x="161839" y="588142"/>
                  </a:lnTo>
                  <a:lnTo>
                    <a:pt x="159724" y="591316"/>
                  </a:lnTo>
                  <a:lnTo>
                    <a:pt x="157608" y="594491"/>
                  </a:lnTo>
                  <a:lnTo>
                    <a:pt x="156022" y="598194"/>
                  </a:lnTo>
                  <a:lnTo>
                    <a:pt x="154435" y="601633"/>
                  </a:lnTo>
                  <a:lnTo>
                    <a:pt x="152848" y="605601"/>
                  </a:lnTo>
                  <a:lnTo>
                    <a:pt x="151526" y="609041"/>
                  </a:lnTo>
                  <a:lnTo>
                    <a:pt x="150204" y="613009"/>
                  </a:lnTo>
                  <a:lnTo>
                    <a:pt x="149411" y="616977"/>
                  </a:lnTo>
                  <a:lnTo>
                    <a:pt x="148882" y="620945"/>
                  </a:lnTo>
                  <a:lnTo>
                    <a:pt x="148088" y="624913"/>
                  </a:lnTo>
                  <a:lnTo>
                    <a:pt x="147824" y="629146"/>
                  </a:lnTo>
                  <a:lnTo>
                    <a:pt x="147824" y="633378"/>
                  </a:lnTo>
                  <a:lnTo>
                    <a:pt x="147824" y="1898686"/>
                  </a:lnTo>
                  <a:lnTo>
                    <a:pt x="147824" y="1902918"/>
                  </a:lnTo>
                  <a:lnTo>
                    <a:pt x="148088" y="1906887"/>
                  </a:lnTo>
                  <a:lnTo>
                    <a:pt x="148882" y="1911119"/>
                  </a:lnTo>
                  <a:lnTo>
                    <a:pt x="149411" y="1915087"/>
                  </a:lnTo>
                  <a:lnTo>
                    <a:pt x="150204" y="1918791"/>
                  </a:lnTo>
                  <a:lnTo>
                    <a:pt x="151526" y="1922759"/>
                  </a:lnTo>
                  <a:lnTo>
                    <a:pt x="152848" y="1926463"/>
                  </a:lnTo>
                  <a:lnTo>
                    <a:pt x="154435" y="1930166"/>
                  </a:lnTo>
                  <a:lnTo>
                    <a:pt x="156022" y="1933605"/>
                  </a:lnTo>
                  <a:lnTo>
                    <a:pt x="157608" y="1937309"/>
                  </a:lnTo>
                  <a:lnTo>
                    <a:pt x="159724" y="1940748"/>
                  </a:lnTo>
                  <a:lnTo>
                    <a:pt x="161839" y="1944187"/>
                  </a:lnTo>
                  <a:lnTo>
                    <a:pt x="164219" y="1947097"/>
                  </a:lnTo>
                  <a:lnTo>
                    <a:pt x="166599" y="1950272"/>
                  </a:lnTo>
                  <a:lnTo>
                    <a:pt x="169244" y="1953446"/>
                  </a:lnTo>
                  <a:lnTo>
                    <a:pt x="171888" y="1956091"/>
                  </a:lnTo>
                  <a:lnTo>
                    <a:pt x="175062" y="1958737"/>
                  </a:lnTo>
                  <a:lnTo>
                    <a:pt x="177971" y="1961382"/>
                  </a:lnTo>
                  <a:lnTo>
                    <a:pt x="181144" y="1963763"/>
                  </a:lnTo>
                  <a:lnTo>
                    <a:pt x="184582" y="1965880"/>
                  </a:lnTo>
                  <a:lnTo>
                    <a:pt x="187755" y="1967996"/>
                  </a:lnTo>
                  <a:lnTo>
                    <a:pt x="191457" y="1970112"/>
                  </a:lnTo>
                  <a:lnTo>
                    <a:pt x="194895" y="1971700"/>
                  </a:lnTo>
                  <a:lnTo>
                    <a:pt x="198597" y="1973551"/>
                  </a:lnTo>
                  <a:lnTo>
                    <a:pt x="202299" y="1974874"/>
                  </a:lnTo>
                  <a:lnTo>
                    <a:pt x="206266" y="1976197"/>
                  </a:lnTo>
                  <a:lnTo>
                    <a:pt x="209968" y="1977255"/>
                  </a:lnTo>
                  <a:lnTo>
                    <a:pt x="213935" y="1978049"/>
                  </a:lnTo>
                  <a:lnTo>
                    <a:pt x="218166" y="1978842"/>
                  </a:lnTo>
                  <a:lnTo>
                    <a:pt x="222133" y="1979636"/>
                  </a:lnTo>
                  <a:lnTo>
                    <a:pt x="226364" y="1979900"/>
                  </a:lnTo>
                  <a:lnTo>
                    <a:pt x="230859" y="1979900"/>
                  </a:lnTo>
                  <a:lnTo>
                    <a:pt x="1273033" y="1979900"/>
                  </a:lnTo>
                  <a:lnTo>
                    <a:pt x="1276999" y="1979900"/>
                  </a:lnTo>
                  <a:lnTo>
                    <a:pt x="1281230" y="1979636"/>
                  </a:lnTo>
                  <a:lnTo>
                    <a:pt x="1285461" y="1978842"/>
                  </a:lnTo>
                  <a:lnTo>
                    <a:pt x="1289693" y="1978049"/>
                  </a:lnTo>
                  <a:lnTo>
                    <a:pt x="1293395" y="1977255"/>
                  </a:lnTo>
                  <a:lnTo>
                    <a:pt x="1297626" y="1976197"/>
                  </a:lnTo>
                  <a:lnTo>
                    <a:pt x="1301593" y="1974874"/>
                  </a:lnTo>
                  <a:lnTo>
                    <a:pt x="1305030" y="1973551"/>
                  </a:lnTo>
                  <a:lnTo>
                    <a:pt x="1308997" y="1971700"/>
                  </a:lnTo>
                  <a:lnTo>
                    <a:pt x="1312435" y="1970112"/>
                  </a:lnTo>
                  <a:lnTo>
                    <a:pt x="1315873" y="1967996"/>
                  </a:lnTo>
                  <a:lnTo>
                    <a:pt x="1319310" y="1965880"/>
                  </a:lnTo>
                  <a:lnTo>
                    <a:pt x="1322484" y="1963763"/>
                  </a:lnTo>
                  <a:lnTo>
                    <a:pt x="1325657" y="1961382"/>
                  </a:lnTo>
                  <a:lnTo>
                    <a:pt x="1328566" y="1958737"/>
                  </a:lnTo>
                  <a:lnTo>
                    <a:pt x="1331475" y="1956091"/>
                  </a:lnTo>
                  <a:lnTo>
                    <a:pt x="1334119" y="1953446"/>
                  </a:lnTo>
                  <a:lnTo>
                    <a:pt x="1336764" y="1950272"/>
                  </a:lnTo>
                  <a:lnTo>
                    <a:pt x="1339144" y="1947097"/>
                  </a:lnTo>
                  <a:lnTo>
                    <a:pt x="1341524" y="1944187"/>
                  </a:lnTo>
                  <a:lnTo>
                    <a:pt x="1343639" y="1940748"/>
                  </a:lnTo>
                  <a:lnTo>
                    <a:pt x="1345755" y="1937309"/>
                  </a:lnTo>
                  <a:lnTo>
                    <a:pt x="1347606" y="1933605"/>
                  </a:lnTo>
                  <a:lnTo>
                    <a:pt x="1349457" y="1930166"/>
                  </a:lnTo>
                  <a:lnTo>
                    <a:pt x="1350779" y="1926463"/>
                  </a:lnTo>
                  <a:lnTo>
                    <a:pt x="1352101" y="1922759"/>
                  </a:lnTo>
                  <a:lnTo>
                    <a:pt x="1353159" y="1918791"/>
                  </a:lnTo>
                  <a:lnTo>
                    <a:pt x="1354217" y="1915087"/>
                  </a:lnTo>
                  <a:lnTo>
                    <a:pt x="1354746" y="1911119"/>
                  </a:lnTo>
                  <a:lnTo>
                    <a:pt x="1355275" y="1906887"/>
                  </a:lnTo>
                  <a:lnTo>
                    <a:pt x="1355539" y="1902918"/>
                  </a:lnTo>
                  <a:lnTo>
                    <a:pt x="1355804" y="1898686"/>
                  </a:lnTo>
                  <a:lnTo>
                    <a:pt x="1355804" y="1327749"/>
                  </a:lnTo>
                  <a:lnTo>
                    <a:pt x="1312492" y="1370013"/>
                  </a:lnTo>
                  <a:lnTo>
                    <a:pt x="1031875" y="1095852"/>
                  </a:lnTo>
                  <a:lnTo>
                    <a:pt x="1355804" y="779295"/>
                  </a:lnTo>
                  <a:lnTo>
                    <a:pt x="1355804" y="633378"/>
                  </a:lnTo>
                  <a:lnTo>
                    <a:pt x="1355539" y="629146"/>
                  </a:lnTo>
                  <a:lnTo>
                    <a:pt x="1355275" y="624913"/>
                  </a:lnTo>
                  <a:lnTo>
                    <a:pt x="1354746" y="620945"/>
                  </a:lnTo>
                  <a:lnTo>
                    <a:pt x="1354217" y="616977"/>
                  </a:lnTo>
                  <a:lnTo>
                    <a:pt x="1353159" y="613009"/>
                  </a:lnTo>
                  <a:lnTo>
                    <a:pt x="1352101" y="609041"/>
                  </a:lnTo>
                  <a:lnTo>
                    <a:pt x="1350779" y="605601"/>
                  </a:lnTo>
                  <a:lnTo>
                    <a:pt x="1349457" y="601633"/>
                  </a:lnTo>
                  <a:lnTo>
                    <a:pt x="1347606" y="598194"/>
                  </a:lnTo>
                  <a:lnTo>
                    <a:pt x="1345755" y="594491"/>
                  </a:lnTo>
                  <a:lnTo>
                    <a:pt x="1343639" y="591316"/>
                  </a:lnTo>
                  <a:lnTo>
                    <a:pt x="1341524" y="588142"/>
                  </a:lnTo>
                  <a:lnTo>
                    <a:pt x="1339144" y="584703"/>
                  </a:lnTo>
                  <a:lnTo>
                    <a:pt x="1336764" y="581793"/>
                  </a:lnTo>
                  <a:lnTo>
                    <a:pt x="1334119" y="578883"/>
                  </a:lnTo>
                  <a:lnTo>
                    <a:pt x="1331475" y="575708"/>
                  </a:lnTo>
                  <a:lnTo>
                    <a:pt x="1328566" y="573063"/>
                  </a:lnTo>
                  <a:lnTo>
                    <a:pt x="1325657" y="570682"/>
                  </a:lnTo>
                  <a:lnTo>
                    <a:pt x="1322484" y="568301"/>
                  </a:lnTo>
                  <a:lnTo>
                    <a:pt x="1319310" y="565920"/>
                  </a:lnTo>
                  <a:lnTo>
                    <a:pt x="1315873" y="564068"/>
                  </a:lnTo>
                  <a:lnTo>
                    <a:pt x="1312435" y="561952"/>
                  </a:lnTo>
                  <a:lnTo>
                    <a:pt x="1308997" y="560100"/>
                  </a:lnTo>
                  <a:lnTo>
                    <a:pt x="1305030" y="558513"/>
                  </a:lnTo>
                  <a:lnTo>
                    <a:pt x="1301593" y="557190"/>
                  </a:lnTo>
                  <a:lnTo>
                    <a:pt x="1297626" y="555867"/>
                  </a:lnTo>
                  <a:lnTo>
                    <a:pt x="1293395" y="554809"/>
                  </a:lnTo>
                  <a:lnTo>
                    <a:pt x="1289693" y="553751"/>
                  </a:lnTo>
                  <a:lnTo>
                    <a:pt x="1285461" y="553222"/>
                  </a:lnTo>
                  <a:lnTo>
                    <a:pt x="1281230" y="552693"/>
                  </a:lnTo>
                  <a:lnTo>
                    <a:pt x="1276999" y="552428"/>
                  </a:lnTo>
                  <a:lnTo>
                    <a:pt x="1273033" y="552164"/>
                  </a:lnTo>
                  <a:lnTo>
                    <a:pt x="230859" y="552164"/>
                  </a:lnTo>
                  <a:close/>
                  <a:moveTo>
                    <a:pt x="1950691" y="197947"/>
                  </a:moveTo>
                  <a:lnTo>
                    <a:pt x="2231837" y="472902"/>
                  </a:lnTo>
                  <a:lnTo>
                    <a:pt x="1503363" y="1183758"/>
                  </a:lnTo>
                  <a:lnTo>
                    <a:pt x="1503363" y="1898686"/>
                  </a:lnTo>
                  <a:lnTo>
                    <a:pt x="1503099" y="1910326"/>
                  </a:lnTo>
                  <a:lnTo>
                    <a:pt x="1502305" y="1921701"/>
                  </a:lnTo>
                  <a:lnTo>
                    <a:pt x="1500719" y="1933076"/>
                  </a:lnTo>
                  <a:lnTo>
                    <a:pt x="1498603" y="1944187"/>
                  </a:lnTo>
                  <a:lnTo>
                    <a:pt x="1495959" y="1955033"/>
                  </a:lnTo>
                  <a:lnTo>
                    <a:pt x="1493050" y="1965880"/>
                  </a:lnTo>
                  <a:lnTo>
                    <a:pt x="1489348" y="1976197"/>
                  </a:lnTo>
                  <a:lnTo>
                    <a:pt x="1485381" y="1986249"/>
                  </a:lnTo>
                  <a:lnTo>
                    <a:pt x="1480621" y="1996567"/>
                  </a:lnTo>
                  <a:lnTo>
                    <a:pt x="1475332" y="2006090"/>
                  </a:lnTo>
                  <a:lnTo>
                    <a:pt x="1469779" y="2015614"/>
                  </a:lnTo>
                  <a:lnTo>
                    <a:pt x="1463961" y="2024873"/>
                  </a:lnTo>
                  <a:lnTo>
                    <a:pt x="1457614" y="2033338"/>
                  </a:lnTo>
                  <a:lnTo>
                    <a:pt x="1450739" y="2042068"/>
                  </a:lnTo>
                  <a:lnTo>
                    <a:pt x="1443334" y="2050004"/>
                  </a:lnTo>
                  <a:lnTo>
                    <a:pt x="1435930" y="2057940"/>
                  </a:lnTo>
                  <a:lnTo>
                    <a:pt x="1427997" y="2065612"/>
                  </a:lnTo>
                  <a:lnTo>
                    <a:pt x="1419535" y="2072755"/>
                  </a:lnTo>
                  <a:lnTo>
                    <a:pt x="1410543" y="2079104"/>
                  </a:lnTo>
                  <a:lnTo>
                    <a:pt x="1401817" y="2085453"/>
                  </a:lnTo>
                  <a:lnTo>
                    <a:pt x="1392561" y="2091273"/>
                  </a:lnTo>
                  <a:lnTo>
                    <a:pt x="1382777" y="2096828"/>
                  </a:lnTo>
                  <a:lnTo>
                    <a:pt x="1372992" y="2101855"/>
                  </a:lnTo>
                  <a:lnTo>
                    <a:pt x="1362415" y="2106352"/>
                  </a:lnTo>
                  <a:lnTo>
                    <a:pt x="1352101" y="2110320"/>
                  </a:lnTo>
                  <a:lnTo>
                    <a:pt x="1341259" y="2114024"/>
                  </a:lnTo>
                  <a:lnTo>
                    <a:pt x="1330417" y="2116934"/>
                  </a:lnTo>
                  <a:lnTo>
                    <a:pt x="1319310" y="2119314"/>
                  </a:lnTo>
                  <a:lnTo>
                    <a:pt x="1307939" y="2121431"/>
                  </a:lnTo>
                  <a:lnTo>
                    <a:pt x="1296304" y="2123018"/>
                  </a:lnTo>
                  <a:lnTo>
                    <a:pt x="1284933" y="2123812"/>
                  </a:lnTo>
                  <a:lnTo>
                    <a:pt x="1273033" y="2124076"/>
                  </a:lnTo>
                  <a:lnTo>
                    <a:pt x="230859" y="2124076"/>
                  </a:lnTo>
                  <a:lnTo>
                    <a:pt x="218959" y="2123812"/>
                  </a:lnTo>
                  <a:lnTo>
                    <a:pt x="207059" y="2123018"/>
                  </a:lnTo>
                  <a:lnTo>
                    <a:pt x="195688" y="2121431"/>
                  </a:lnTo>
                  <a:lnTo>
                    <a:pt x="184582" y="2119314"/>
                  </a:lnTo>
                  <a:lnTo>
                    <a:pt x="173211" y="2116934"/>
                  </a:lnTo>
                  <a:lnTo>
                    <a:pt x="162104" y="2114024"/>
                  </a:lnTo>
                  <a:lnTo>
                    <a:pt x="151526" y="2110320"/>
                  </a:lnTo>
                  <a:lnTo>
                    <a:pt x="140948" y="2106352"/>
                  </a:lnTo>
                  <a:lnTo>
                    <a:pt x="130900" y="2101855"/>
                  </a:lnTo>
                  <a:lnTo>
                    <a:pt x="120851" y="2096828"/>
                  </a:lnTo>
                  <a:lnTo>
                    <a:pt x="111331" y="2091273"/>
                  </a:lnTo>
                  <a:lnTo>
                    <a:pt x="101811" y="2085453"/>
                  </a:lnTo>
                  <a:lnTo>
                    <a:pt x="92820" y="2079104"/>
                  </a:lnTo>
                  <a:lnTo>
                    <a:pt x="84357" y="2072755"/>
                  </a:lnTo>
                  <a:lnTo>
                    <a:pt x="75895" y="2065612"/>
                  </a:lnTo>
                  <a:lnTo>
                    <a:pt x="67962" y="2057940"/>
                  </a:lnTo>
                  <a:lnTo>
                    <a:pt x="60293" y="2050004"/>
                  </a:lnTo>
                  <a:lnTo>
                    <a:pt x="53153" y="2042068"/>
                  </a:lnTo>
                  <a:lnTo>
                    <a:pt x="46278" y="2033338"/>
                  </a:lnTo>
                  <a:lnTo>
                    <a:pt x="39666" y="2024873"/>
                  </a:lnTo>
                  <a:lnTo>
                    <a:pt x="33584" y="2015614"/>
                  </a:lnTo>
                  <a:lnTo>
                    <a:pt x="28031" y="2006090"/>
                  </a:lnTo>
                  <a:lnTo>
                    <a:pt x="23006" y="1996567"/>
                  </a:lnTo>
                  <a:lnTo>
                    <a:pt x="18511" y="1986249"/>
                  </a:lnTo>
                  <a:lnTo>
                    <a:pt x="14280" y="1976197"/>
                  </a:lnTo>
                  <a:lnTo>
                    <a:pt x="10578" y="1965880"/>
                  </a:lnTo>
                  <a:lnTo>
                    <a:pt x="7669" y="1955033"/>
                  </a:lnTo>
                  <a:lnTo>
                    <a:pt x="4760" y="1944187"/>
                  </a:lnTo>
                  <a:lnTo>
                    <a:pt x="2909" y="1933076"/>
                  </a:lnTo>
                  <a:lnTo>
                    <a:pt x="1322" y="1921701"/>
                  </a:lnTo>
                  <a:lnTo>
                    <a:pt x="529" y="1910326"/>
                  </a:lnTo>
                  <a:lnTo>
                    <a:pt x="0" y="1898686"/>
                  </a:lnTo>
                  <a:lnTo>
                    <a:pt x="0" y="633378"/>
                  </a:lnTo>
                  <a:lnTo>
                    <a:pt x="529" y="621739"/>
                  </a:lnTo>
                  <a:lnTo>
                    <a:pt x="1322" y="610363"/>
                  </a:lnTo>
                  <a:lnTo>
                    <a:pt x="2909" y="598988"/>
                  </a:lnTo>
                  <a:lnTo>
                    <a:pt x="4760" y="587613"/>
                  </a:lnTo>
                  <a:lnTo>
                    <a:pt x="7669" y="577031"/>
                  </a:lnTo>
                  <a:lnTo>
                    <a:pt x="10578" y="566449"/>
                  </a:lnTo>
                  <a:lnTo>
                    <a:pt x="14280" y="555867"/>
                  </a:lnTo>
                  <a:lnTo>
                    <a:pt x="18511" y="545550"/>
                  </a:lnTo>
                  <a:lnTo>
                    <a:pt x="23006" y="535762"/>
                  </a:lnTo>
                  <a:lnTo>
                    <a:pt x="28031" y="525974"/>
                  </a:lnTo>
                  <a:lnTo>
                    <a:pt x="33584" y="516451"/>
                  </a:lnTo>
                  <a:lnTo>
                    <a:pt x="39666" y="507456"/>
                  </a:lnTo>
                  <a:lnTo>
                    <a:pt x="46278" y="498462"/>
                  </a:lnTo>
                  <a:lnTo>
                    <a:pt x="53153" y="489996"/>
                  </a:lnTo>
                  <a:lnTo>
                    <a:pt x="60293" y="481795"/>
                  </a:lnTo>
                  <a:lnTo>
                    <a:pt x="67962" y="474124"/>
                  </a:lnTo>
                  <a:lnTo>
                    <a:pt x="75895" y="466717"/>
                  </a:lnTo>
                  <a:lnTo>
                    <a:pt x="84357" y="459574"/>
                  </a:lnTo>
                  <a:lnTo>
                    <a:pt x="92820" y="452696"/>
                  </a:lnTo>
                  <a:lnTo>
                    <a:pt x="101811" y="446347"/>
                  </a:lnTo>
                  <a:lnTo>
                    <a:pt x="111331" y="440527"/>
                  </a:lnTo>
                  <a:lnTo>
                    <a:pt x="120851" y="435236"/>
                  </a:lnTo>
                  <a:lnTo>
                    <a:pt x="130900" y="430474"/>
                  </a:lnTo>
                  <a:lnTo>
                    <a:pt x="140948" y="425712"/>
                  </a:lnTo>
                  <a:lnTo>
                    <a:pt x="151526" y="421744"/>
                  </a:lnTo>
                  <a:lnTo>
                    <a:pt x="162104" y="418305"/>
                  </a:lnTo>
                  <a:lnTo>
                    <a:pt x="173211" y="415131"/>
                  </a:lnTo>
                  <a:lnTo>
                    <a:pt x="184582" y="412485"/>
                  </a:lnTo>
                  <a:lnTo>
                    <a:pt x="195688" y="410634"/>
                  </a:lnTo>
                  <a:lnTo>
                    <a:pt x="207059" y="409311"/>
                  </a:lnTo>
                  <a:lnTo>
                    <a:pt x="218959" y="408253"/>
                  </a:lnTo>
                  <a:lnTo>
                    <a:pt x="230859" y="407988"/>
                  </a:lnTo>
                  <a:lnTo>
                    <a:pt x="1273033" y="407988"/>
                  </a:lnTo>
                  <a:lnTo>
                    <a:pt x="1284933" y="408253"/>
                  </a:lnTo>
                  <a:lnTo>
                    <a:pt x="1296304" y="409311"/>
                  </a:lnTo>
                  <a:lnTo>
                    <a:pt x="1307939" y="410369"/>
                  </a:lnTo>
                  <a:lnTo>
                    <a:pt x="1319310" y="412485"/>
                  </a:lnTo>
                  <a:lnTo>
                    <a:pt x="1330417" y="415131"/>
                  </a:lnTo>
                  <a:lnTo>
                    <a:pt x="1341259" y="418305"/>
                  </a:lnTo>
                  <a:lnTo>
                    <a:pt x="1352101" y="421744"/>
                  </a:lnTo>
                  <a:lnTo>
                    <a:pt x="1362415" y="425712"/>
                  </a:lnTo>
                  <a:lnTo>
                    <a:pt x="1372992" y="430210"/>
                  </a:lnTo>
                  <a:lnTo>
                    <a:pt x="1382777" y="435236"/>
                  </a:lnTo>
                  <a:lnTo>
                    <a:pt x="1392561" y="440527"/>
                  </a:lnTo>
                  <a:lnTo>
                    <a:pt x="1401817" y="446347"/>
                  </a:lnTo>
                  <a:lnTo>
                    <a:pt x="1410543" y="452696"/>
                  </a:lnTo>
                  <a:lnTo>
                    <a:pt x="1419535" y="459574"/>
                  </a:lnTo>
                  <a:lnTo>
                    <a:pt x="1427997" y="466452"/>
                  </a:lnTo>
                  <a:lnTo>
                    <a:pt x="1435930" y="473859"/>
                  </a:lnTo>
                  <a:lnTo>
                    <a:pt x="1443334" y="481795"/>
                  </a:lnTo>
                  <a:lnTo>
                    <a:pt x="1450739" y="489996"/>
                  </a:lnTo>
                  <a:lnTo>
                    <a:pt x="1457614" y="498462"/>
                  </a:lnTo>
                  <a:lnTo>
                    <a:pt x="1463961" y="507456"/>
                  </a:lnTo>
                  <a:lnTo>
                    <a:pt x="1469779" y="516451"/>
                  </a:lnTo>
                  <a:lnTo>
                    <a:pt x="1475332" y="525974"/>
                  </a:lnTo>
                  <a:lnTo>
                    <a:pt x="1480621" y="535762"/>
                  </a:lnTo>
                  <a:lnTo>
                    <a:pt x="1485381" y="545550"/>
                  </a:lnTo>
                  <a:lnTo>
                    <a:pt x="1489348" y="555867"/>
                  </a:lnTo>
                  <a:lnTo>
                    <a:pt x="1493050" y="566449"/>
                  </a:lnTo>
                  <a:lnTo>
                    <a:pt x="1495959" y="577031"/>
                  </a:lnTo>
                  <a:lnTo>
                    <a:pt x="1498603" y="587613"/>
                  </a:lnTo>
                  <a:lnTo>
                    <a:pt x="1500719" y="598988"/>
                  </a:lnTo>
                  <a:lnTo>
                    <a:pt x="1502305" y="610363"/>
                  </a:lnTo>
                  <a:lnTo>
                    <a:pt x="1503099" y="621739"/>
                  </a:lnTo>
                  <a:lnTo>
                    <a:pt x="1503363" y="633378"/>
                  </a:lnTo>
                  <a:lnTo>
                    <a:pt x="1503363" y="635094"/>
                  </a:lnTo>
                  <a:lnTo>
                    <a:pt x="1950691" y="197947"/>
                  </a:lnTo>
                  <a:close/>
                  <a:moveTo>
                    <a:pt x="2235011" y="0"/>
                  </a:moveTo>
                  <a:lnTo>
                    <a:pt x="2244532" y="265"/>
                  </a:lnTo>
                  <a:lnTo>
                    <a:pt x="2254054" y="794"/>
                  </a:lnTo>
                  <a:lnTo>
                    <a:pt x="2263575" y="2117"/>
                  </a:lnTo>
                  <a:lnTo>
                    <a:pt x="2272832" y="3440"/>
                  </a:lnTo>
                  <a:lnTo>
                    <a:pt x="2282354" y="5557"/>
                  </a:lnTo>
                  <a:lnTo>
                    <a:pt x="2291611" y="7939"/>
                  </a:lnTo>
                  <a:lnTo>
                    <a:pt x="2300867" y="11115"/>
                  </a:lnTo>
                  <a:lnTo>
                    <a:pt x="2309860" y="14290"/>
                  </a:lnTo>
                  <a:lnTo>
                    <a:pt x="2318588" y="18260"/>
                  </a:lnTo>
                  <a:lnTo>
                    <a:pt x="2327316" y="22229"/>
                  </a:lnTo>
                  <a:lnTo>
                    <a:pt x="2336044" y="26728"/>
                  </a:lnTo>
                  <a:lnTo>
                    <a:pt x="2344243" y="32021"/>
                  </a:lnTo>
                  <a:lnTo>
                    <a:pt x="2352442" y="37578"/>
                  </a:lnTo>
                  <a:lnTo>
                    <a:pt x="2360376" y="43400"/>
                  </a:lnTo>
                  <a:lnTo>
                    <a:pt x="2368046" y="50016"/>
                  </a:lnTo>
                  <a:lnTo>
                    <a:pt x="2375187" y="56897"/>
                  </a:lnTo>
                  <a:lnTo>
                    <a:pt x="2382328" y="64042"/>
                  </a:lnTo>
                  <a:lnTo>
                    <a:pt x="2388940" y="71451"/>
                  </a:lnTo>
                  <a:lnTo>
                    <a:pt x="2395024" y="79126"/>
                  </a:lnTo>
                  <a:lnTo>
                    <a:pt x="2400842" y="87065"/>
                  </a:lnTo>
                  <a:lnTo>
                    <a:pt x="2406132" y="95533"/>
                  </a:lnTo>
                  <a:lnTo>
                    <a:pt x="2410893" y="103737"/>
                  </a:lnTo>
                  <a:lnTo>
                    <a:pt x="2415124" y="112205"/>
                  </a:lnTo>
                  <a:lnTo>
                    <a:pt x="2418827" y="120938"/>
                  </a:lnTo>
                  <a:lnTo>
                    <a:pt x="2422265" y="129671"/>
                  </a:lnTo>
                  <a:lnTo>
                    <a:pt x="2425175" y="138669"/>
                  </a:lnTo>
                  <a:lnTo>
                    <a:pt x="2427820" y="147666"/>
                  </a:lnTo>
                  <a:lnTo>
                    <a:pt x="2429935" y="156928"/>
                  </a:lnTo>
                  <a:lnTo>
                    <a:pt x="2431522" y="165926"/>
                  </a:lnTo>
                  <a:lnTo>
                    <a:pt x="2432580" y="175188"/>
                  </a:lnTo>
                  <a:lnTo>
                    <a:pt x="2433109" y="184450"/>
                  </a:lnTo>
                  <a:lnTo>
                    <a:pt x="2433638" y="193713"/>
                  </a:lnTo>
                  <a:lnTo>
                    <a:pt x="2433109" y="203239"/>
                  </a:lnTo>
                  <a:lnTo>
                    <a:pt x="2432580" y="212502"/>
                  </a:lnTo>
                  <a:lnTo>
                    <a:pt x="2431522" y="221764"/>
                  </a:lnTo>
                  <a:lnTo>
                    <a:pt x="2429935" y="231026"/>
                  </a:lnTo>
                  <a:lnTo>
                    <a:pt x="2427820" y="240024"/>
                  </a:lnTo>
                  <a:lnTo>
                    <a:pt x="2425175" y="249021"/>
                  </a:lnTo>
                  <a:lnTo>
                    <a:pt x="2422265" y="258019"/>
                  </a:lnTo>
                  <a:lnTo>
                    <a:pt x="2418827" y="267016"/>
                  </a:lnTo>
                  <a:lnTo>
                    <a:pt x="2415124" y="275485"/>
                  </a:lnTo>
                  <a:lnTo>
                    <a:pt x="2410893" y="283953"/>
                  </a:lnTo>
                  <a:lnTo>
                    <a:pt x="2406132" y="292157"/>
                  </a:lnTo>
                  <a:lnTo>
                    <a:pt x="2400842" y="300625"/>
                  </a:lnTo>
                  <a:lnTo>
                    <a:pt x="2395024" y="308564"/>
                  </a:lnTo>
                  <a:lnTo>
                    <a:pt x="2388940" y="316238"/>
                  </a:lnTo>
                  <a:lnTo>
                    <a:pt x="2382328" y="323648"/>
                  </a:lnTo>
                  <a:lnTo>
                    <a:pt x="2375187" y="330793"/>
                  </a:lnTo>
                  <a:lnTo>
                    <a:pt x="2295842" y="408596"/>
                  </a:lnTo>
                  <a:lnTo>
                    <a:pt x="2015490" y="134434"/>
                  </a:lnTo>
                  <a:lnTo>
                    <a:pt x="2095099" y="56897"/>
                  </a:lnTo>
                  <a:lnTo>
                    <a:pt x="2102505" y="50016"/>
                  </a:lnTo>
                  <a:lnTo>
                    <a:pt x="2110175" y="43400"/>
                  </a:lnTo>
                  <a:lnTo>
                    <a:pt x="2117845" y="37578"/>
                  </a:lnTo>
                  <a:lnTo>
                    <a:pt x="2126044" y="32021"/>
                  </a:lnTo>
                  <a:lnTo>
                    <a:pt x="2134507" y="26728"/>
                  </a:lnTo>
                  <a:lnTo>
                    <a:pt x="2142971" y="22229"/>
                  </a:lnTo>
                  <a:lnTo>
                    <a:pt x="2151963" y="18260"/>
                  </a:lnTo>
                  <a:lnTo>
                    <a:pt x="2160427" y="14290"/>
                  </a:lnTo>
                  <a:lnTo>
                    <a:pt x="2169684" y="11115"/>
                  </a:lnTo>
                  <a:lnTo>
                    <a:pt x="2178676" y="7939"/>
                  </a:lnTo>
                  <a:lnTo>
                    <a:pt x="2187933" y="5557"/>
                  </a:lnTo>
                  <a:lnTo>
                    <a:pt x="2197454" y="3440"/>
                  </a:lnTo>
                  <a:lnTo>
                    <a:pt x="2206447" y="2117"/>
                  </a:lnTo>
                  <a:lnTo>
                    <a:pt x="2215968" y="794"/>
                  </a:lnTo>
                  <a:lnTo>
                    <a:pt x="2225490" y="265"/>
                  </a:lnTo>
                  <a:lnTo>
                    <a:pt x="223501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sp>
          <p:nvSpPr>
            <p:cNvPr id="28" name="MH_Other_2"/>
            <p:cNvSpPr>
              <a:spLocks/>
            </p:cNvSpPr>
            <p:nvPr>
              <p:custDataLst>
                <p:tags r:id="rId2"/>
              </p:custDataLst>
            </p:nvPr>
          </p:nvSpPr>
          <p:spPr bwMode="auto">
            <a:xfrm>
              <a:off x="7899440" y="3391246"/>
              <a:ext cx="511175" cy="446088"/>
            </a:xfrm>
            <a:custGeom>
              <a:avLst/>
              <a:gdLst>
                <a:gd name="T0" fmla="*/ 979217 w 2433638"/>
                <a:gd name="T1" fmla="*/ 1098870 h 2124076"/>
                <a:gd name="T2" fmla="*/ 173881 w 2433638"/>
                <a:gd name="T3" fmla="*/ 432901 h 2124076"/>
                <a:gd name="T4" fmla="*/ 155458 w 2433638"/>
                <a:gd name="T5" fmla="*/ 437460 h 2124076"/>
                <a:gd name="T6" fmla="*/ 139312 w 2433638"/>
                <a:gd name="T7" fmla="*/ 446991 h 2124076"/>
                <a:gd name="T8" fmla="*/ 126684 w 2433638"/>
                <a:gd name="T9" fmla="*/ 460667 h 2124076"/>
                <a:gd name="T10" fmla="*/ 118611 w 2433638"/>
                <a:gd name="T11" fmla="*/ 477036 h 2124076"/>
                <a:gd name="T12" fmla="*/ 115713 w 2433638"/>
                <a:gd name="T13" fmla="*/ 496099 h 2124076"/>
                <a:gd name="T14" fmla="*/ 117576 w 2433638"/>
                <a:gd name="T15" fmla="*/ 1502909 h 2124076"/>
                <a:gd name="T16" fmla="*/ 125029 w 2433638"/>
                <a:gd name="T17" fmla="*/ 1520107 h 2124076"/>
                <a:gd name="T18" fmla="*/ 137035 w 2433638"/>
                <a:gd name="T19" fmla="*/ 1534197 h 2124076"/>
                <a:gd name="T20" fmla="*/ 152560 w 2433638"/>
                <a:gd name="T21" fmla="*/ 1544350 h 2124076"/>
                <a:gd name="T22" fmla="*/ 170776 w 2433638"/>
                <a:gd name="T23" fmla="*/ 1549944 h 2124076"/>
                <a:gd name="T24" fmla="*/ 1002920 w 2433638"/>
                <a:gd name="T25" fmla="*/ 1550566 h 2124076"/>
                <a:gd name="T26" fmla="*/ 1021550 w 2433638"/>
                <a:gd name="T27" fmla="*/ 1545800 h 2124076"/>
                <a:gd name="T28" fmla="*/ 1037696 w 2433638"/>
                <a:gd name="T29" fmla="*/ 1536269 h 2124076"/>
                <a:gd name="T30" fmla="*/ 1050116 w 2433638"/>
                <a:gd name="T31" fmla="*/ 1522800 h 2124076"/>
                <a:gd name="T32" fmla="*/ 1058396 w 2433638"/>
                <a:gd name="T33" fmla="*/ 1506017 h 2124076"/>
                <a:gd name="T34" fmla="*/ 1061294 w 2433638"/>
                <a:gd name="T35" fmla="*/ 1487161 h 2124076"/>
                <a:gd name="T36" fmla="*/ 1061087 w 2433638"/>
                <a:gd name="T37" fmla="*/ 492784 h 2124076"/>
                <a:gd name="T38" fmla="*/ 1057361 w 2433638"/>
                <a:gd name="T39" fmla="*/ 474342 h 2124076"/>
                <a:gd name="T40" fmla="*/ 1048253 w 2433638"/>
                <a:gd name="T41" fmla="*/ 457973 h 2124076"/>
                <a:gd name="T42" fmla="*/ 1035212 w 2433638"/>
                <a:gd name="T43" fmla="*/ 445126 h 2124076"/>
                <a:gd name="T44" fmla="*/ 1018859 w 2433638"/>
                <a:gd name="T45" fmla="*/ 436424 h 2124076"/>
                <a:gd name="T46" fmla="*/ 999608 w 2433638"/>
                <a:gd name="T47" fmla="*/ 432694 h 2124076"/>
                <a:gd name="T48" fmla="*/ 1176801 w 2433638"/>
                <a:gd name="T49" fmla="*/ 1487161 h 2124076"/>
                <a:gd name="T50" fmla="*/ 1168728 w 2433638"/>
                <a:gd name="T51" fmla="*/ 1539792 h 2124076"/>
                <a:gd name="T52" fmla="*/ 1145957 w 2433638"/>
                <a:gd name="T53" fmla="*/ 1585998 h 2124076"/>
                <a:gd name="T54" fmla="*/ 1111182 w 2433638"/>
                <a:gd name="T55" fmla="*/ 1623502 h 2124076"/>
                <a:gd name="T56" fmla="*/ 1066469 w 2433638"/>
                <a:gd name="T57" fmla="*/ 1649818 h 2124076"/>
                <a:gd name="T58" fmla="*/ 1014719 w 2433638"/>
                <a:gd name="T59" fmla="*/ 1662871 h 2124076"/>
                <a:gd name="T60" fmla="*/ 153180 w 2433638"/>
                <a:gd name="T61" fmla="*/ 1661628 h 2124076"/>
                <a:gd name="T62" fmla="*/ 102466 w 2433638"/>
                <a:gd name="T63" fmla="*/ 1646295 h 2124076"/>
                <a:gd name="T64" fmla="*/ 59409 w 2433638"/>
                <a:gd name="T65" fmla="*/ 1617908 h 2124076"/>
                <a:gd name="T66" fmla="*/ 26289 w 2433638"/>
                <a:gd name="T67" fmla="*/ 1578746 h 2124076"/>
                <a:gd name="T68" fmla="*/ 6003 w 2433638"/>
                <a:gd name="T69" fmla="*/ 1531296 h 2124076"/>
                <a:gd name="T70" fmla="*/ 0 w 2433638"/>
                <a:gd name="T71" fmla="*/ 496099 h 2124076"/>
                <a:gd name="T72" fmla="*/ 8280 w 2433638"/>
                <a:gd name="T73" fmla="*/ 443676 h 2124076"/>
                <a:gd name="T74" fmla="*/ 31050 w 2433638"/>
                <a:gd name="T75" fmla="*/ 397469 h 2124076"/>
                <a:gd name="T76" fmla="*/ 66033 w 2433638"/>
                <a:gd name="T77" fmla="*/ 359965 h 2124076"/>
                <a:gd name="T78" fmla="*/ 110331 w 2433638"/>
                <a:gd name="T79" fmla="*/ 333442 h 2124076"/>
                <a:gd name="T80" fmla="*/ 162081 w 2433638"/>
                <a:gd name="T81" fmla="*/ 320596 h 2124076"/>
                <a:gd name="T82" fmla="*/ 1023827 w 2433638"/>
                <a:gd name="T83" fmla="*/ 321425 h 2124076"/>
                <a:gd name="T84" fmla="*/ 1074749 w 2433638"/>
                <a:gd name="T85" fmla="*/ 336966 h 2124076"/>
                <a:gd name="T86" fmla="*/ 1117806 w 2433638"/>
                <a:gd name="T87" fmla="*/ 365352 h 2124076"/>
                <a:gd name="T88" fmla="*/ 1150512 w 2433638"/>
                <a:gd name="T89" fmla="*/ 404514 h 2124076"/>
                <a:gd name="T90" fmla="*/ 1171005 w 2433638"/>
                <a:gd name="T91" fmla="*/ 451964 h 2124076"/>
                <a:gd name="T92" fmla="*/ 1176801 w 2433638"/>
                <a:gd name="T93" fmla="*/ 497443 h 2124076"/>
                <a:gd name="T94" fmla="*/ 1779124 w 2433638"/>
                <a:gd name="T95" fmla="*/ 2694 h 2124076"/>
                <a:gd name="T96" fmla="*/ 1821773 w 2433638"/>
                <a:gd name="T97" fmla="*/ 17411 h 2124076"/>
                <a:gd name="T98" fmla="*/ 1859246 w 2433638"/>
                <a:gd name="T99" fmla="*/ 44565 h 2124076"/>
                <a:gd name="T100" fmla="*/ 1887196 w 2433638"/>
                <a:gd name="T101" fmla="*/ 81253 h 2124076"/>
                <a:gd name="T102" fmla="*/ 1902101 w 2433638"/>
                <a:gd name="T103" fmla="*/ 122915 h 2124076"/>
                <a:gd name="T104" fmla="*/ 1904172 w 2433638"/>
                <a:gd name="T105" fmla="*/ 166444 h 2124076"/>
                <a:gd name="T106" fmla="*/ 1893406 w 2433638"/>
                <a:gd name="T107" fmla="*/ 209142 h 2124076"/>
                <a:gd name="T108" fmla="*/ 1870011 w 2433638"/>
                <a:gd name="T109" fmla="*/ 247696 h 2124076"/>
                <a:gd name="T110" fmla="*/ 1645796 w 2433638"/>
                <a:gd name="T111" fmla="*/ 39175 h 2124076"/>
                <a:gd name="T112" fmla="*/ 1684511 w 2433638"/>
                <a:gd name="T113" fmla="*/ 14302 h 2124076"/>
                <a:gd name="T114" fmla="*/ 1727160 w 2433638"/>
                <a:gd name="T115" fmla="*/ 1658 h 212407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433638" h="2124076">
                  <a:moveTo>
                    <a:pt x="713371" y="1577975"/>
                  </a:moveTo>
                  <a:lnTo>
                    <a:pt x="804863" y="1667192"/>
                  </a:lnTo>
                  <a:lnTo>
                    <a:pt x="574675" y="1801813"/>
                  </a:lnTo>
                  <a:lnTo>
                    <a:pt x="713371" y="1577975"/>
                  </a:lnTo>
                  <a:close/>
                  <a:moveTo>
                    <a:pt x="994071" y="1152525"/>
                  </a:moveTo>
                  <a:lnTo>
                    <a:pt x="1250950" y="1402947"/>
                  </a:lnTo>
                  <a:lnTo>
                    <a:pt x="852445" y="1631950"/>
                  </a:lnTo>
                  <a:lnTo>
                    <a:pt x="757237" y="1538868"/>
                  </a:lnTo>
                  <a:lnTo>
                    <a:pt x="994071" y="1152525"/>
                  </a:lnTo>
                  <a:close/>
                  <a:moveTo>
                    <a:pt x="230859" y="552164"/>
                  </a:moveTo>
                  <a:lnTo>
                    <a:pt x="226364" y="552428"/>
                  </a:lnTo>
                  <a:lnTo>
                    <a:pt x="222133" y="552693"/>
                  </a:lnTo>
                  <a:lnTo>
                    <a:pt x="218166" y="553222"/>
                  </a:lnTo>
                  <a:lnTo>
                    <a:pt x="213935" y="553751"/>
                  </a:lnTo>
                  <a:lnTo>
                    <a:pt x="209968" y="554809"/>
                  </a:lnTo>
                  <a:lnTo>
                    <a:pt x="206266" y="555867"/>
                  </a:lnTo>
                  <a:lnTo>
                    <a:pt x="202299" y="557190"/>
                  </a:lnTo>
                  <a:lnTo>
                    <a:pt x="198597" y="558513"/>
                  </a:lnTo>
                  <a:lnTo>
                    <a:pt x="194895" y="560100"/>
                  </a:lnTo>
                  <a:lnTo>
                    <a:pt x="191457" y="561952"/>
                  </a:lnTo>
                  <a:lnTo>
                    <a:pt x="187755" y="564068"/>
                  </a:lnTo>
                  <a:lnTo>
                    <a:pt x="184582" y="565920"/>
                  </a:lnTo>
                  <a:lnTo>
                    <a:pt x="181144" y="568301"/>
                  </a:lnTo>
                  <a:lnTo>
                    <a:pt x="177971" y="570682"/>
                  </a:lnTo>
                  <a:lnTo>
                    <a:pt x="175062" y="573063"/>
                  </a:lnTo>
                  <a:lnTo>
                    <a:pt x="171888" y="575708"/>
                  </a:lnTo>
                  <a:lnTo>
                    <a:pt x="169244" y="578883"/>
                  </a:lnTo>
                  <a:lnTo>
                    <a:pt x="166599" y="581793"/>
                  </a:lnTo>
                  <a:lnTo>
                    <a:pt x="164219" y="584703"/>
                  </a:lnTo>
                  <a:lnTo>
                    <a:pt x="161839" y="588142"/>
                  </a:lnTo>
                  <a:lnTo>
                    <a:pt x="159724" y="591316"/>
                  </a:lnTo>
                  <a:lnTo>
                    <a:pt x="157608" y="594491"/>
                  </a:lnTo>
                  <a:lnTo>
                    <a:pt x="156022" y="598194"/>
                  </a:lnTo>
                  <a:lnTo>
                    <a:pt x="154435" y="601633"/>
                  </a:lnTo>
                  <a:lnTo>
                    <a:pt x="152848" y="605601"/>
                  </a:lnTo>
                  <a:lnTo>
                    <a:pt x="151526" y="609041"/>
                  </a:lnTo>
                  <a:lnTo>
                    <a:pt x="150204" y="613009"/>
                  </a:lnTo>
                  <a:lnTo>
                    <a:pt x="149411" y="616977"/>
                  </a:lnTo>
                  <a:lnTo>
                    <a:pt x="148882" y="620945"/>
                  </a:lnTo>
                  <a:lnTo>
                    <a:pt x="148088" y="624913"/>
                  </a:lnTo>
                  <a:lnTo>
                    <a:pt x="147824" y="629146"/>
                  </a:lnTo>
                  <a:lnTo>
                    <a:pt x="147824" y="633378"/>
                  </a:lnTo>
                  <a:lnTo>
                    <a:pt x="147824" y="1898686"/>
                  </a:lnTo>
                  <a:lnTo>
                    <a:pt x="147824" y="1902918"/>
                  </a:lnTo>
                  <a:lnTo>
                    <a:pt x="148088" y="1906887"/>
                  </a:lnTo>
                  <a:lnTo>
                    <a:pt x="148882" y="1911119"/>
                  </a:lnTo>
                  <a:lnTo>
                    <a:pt x="149411" y="1915087"/>
                  </a:lnTo>
                  <a:lnTo>
                    <a:pt x="150204" y="1918791"/>
                  </a:lnTo>
                  <a:lnTo>
                    <a:pt x="151526" y="1922759"/>
                  </a:lnTo>
                  <a:lnTo>
                    <a:pt x="152848" y="1926463"/>
                  </a:lnTo>
                  <a:lnTo>
                    <a:pt x="154435" y="1930166"/>
                  </a:lnTo>
                  <a:lnTo>
                    <a:pt x="156022" y="1933605"/>
                  </a:lnTo>
                  <a:lnTo>
                    <a:pt x="157608" y="1937309"/>
                  </a:lnTo>
                  <a:lnTo>
                    <a:pt x="159724" y="1940748"/>
                  </a:lnTo>
                  <a:lnTo>
                    <a:pt x="161839" y="1944187"/>
                  </a:lnTo>
                  <a:lnTo>
                    <a:pt x="164219" y="1947097"/>
                  </a:lnTo>
                  <a:lnTo>
                    <a:pt x="166599" y="1950272"/>
                  </a:lnTo>
                  <a:lnTo>
                    <a:pt x="169244" y="1953446"/>
                  </a:lnTo>
                  <a:lnTo>
                    <a:pt x="171888" y="1956091"/>
                  </a:lnTo>
                  <a:lnTo>
                    <a:pt x="175062" y="1958737"/>
                  </a:lnTo>
                  <a:lnTo>
                    <a:pt x="177971" y="1961382"/>
                  </a:lnTo>
                  <a:lnTo>
                    <a:pt x="181144" y="1963763"/>
                  </a:lnTo>
                  <a:lnTo>
                    <a:pt x="184582" y="1965880"/>
                  </a:lnTo>
                  <a:lnTo>
                    <a:pt x="187755" y="1967996"/>
                  </a:lnTo>
                  <a:lnTo>
                    <a:pt x="191457" y="1970112"/>
                  </a:lnTo>
                  <a:lnTo>
                    <a:pt x="194895" y="1971700"/>
                  </a:lnTo>
                  <a:lnTo>
                    <a:pt x="198597" y="1973551"/>
                  </a:lnTo>
                  <a:lnTo>
                    <a:pt x="202299" y="1974874"/>
                  </a:lnTo>
                  <a:lnTo>
                    <a:pt x="206266" y="1976197"/>
                  </a:lnTo>
                  <a:lnTo>
                    <a:pt x="209968" y="1977255"/>
                  </a:lnTo>
                  <a:lnTo>
                    <a:pt x="213935" y="1978049"/>
                  </a:lnTo>
                  <a:lnTo>
                    <a:pt x="218166" y="1978842"/>
                  </a:lnTo>
                  <a:lnTo>
                    <a:pt x="222133" y="1979636"/>
                  </a:lnTo>
                  <a:lnTo>
                    <a:pt x="226364" y="1979900"/>
                  </a:lnTo>
                  <a:lnTo>
                    <a:pt x="230859" y="1979900"/>
                  </a:lnTo>
                  <a:lnTo>
                    <a:pt x="1273033" y="1979900"/>
                  </a:lnTo>
                  <a:lnTo>
                    <a:pt x="1276999" y="1979900"/>
                  </a:lnTo>
                  <a:lnTo>
                    <a:pt x="1281230" y="1979636"/>
                  </a:lnTo>
                  <a:lnTo>
                    <a:pt x="1285461" y="1978842"/>
                  </a:lnTo>
                  <a:lnTo>
                    <a:pt x="1289693" y="1978049"/>
                  </a:lnTo>
                  <a:lnTo>
                    <a:pt x="1293395" y="1977255"/>
                  </a:lnTo>
                  <a:lnTo>
                    <a:pt x="1297626" y="1976197"/>
                  </a:lnTo>
                  <a:lnTo>
                    <a:pt x="1301593" y="1974874"/>
                  </a:lnTo>
                  <a:lnTo>
                    <a:pt x="1305030" y="1973551"/>
                  </a:lnTo>
                  <a:lnTo>
                    <a:pt x="1308997" y="1971700"/>
                  </a:lnTo>
                  <a:lnTo>
                    <a:pt x="1312435" y="1970112"/>
                  </a:lnTo>
                  <a:lnTo>
                    <a:pt x="1315873" y="1967996"/>
                  </a:lnTo>
                  <a:lnTo>
                    <a:pt x="1319310" y="1965880"/>
                  </a:lnTo>
                  <a:lnTo>
                    <a:pt x="1322484" y="1963763"/>
                  </a:lnTo>
                  <a:lnTo>
                    <a:pt x="1325657" y="1961382"/>
                  </a:lnTo>
                  <a:lnTo>
                    <a:pt x="1328566" y="1958737"/>
                  </a:lnTo>
                  <a:lnTo>
                    <a:pt x="1331475" y="1956091"/>
                  </a:lnTo>
                  <a:lnTo>
                    <a:pt x="1334119" y="1953446"/>
                  </a:lnTo>
                  <a:lnTo>
                    <a:pt x="1336764" y="1950272"/>
                  </a:lnTo>
                  <a:lnTo>
                    <a:pt x="1339144" y="1947097"/>
                  </a:lnTo>
                  <a:lnTo>
                    <a:pt x="1341524" y="1944187"/>
                  </a:lnTo>
                  <a:lnTo>
                    <a:pt x="1343639" y="1940748"/>
                  </a:lnTo>
                  <a:lnTo>
                    <a:pt x="1345755" y="1937309"/>
                  </a:lnTo>
                  <a:lnTo>
                    <a:pt x="1347606" y="1933605"/>
                  </a:lnTo>
                  <a:lnTo>
                    <a:pt x="1349457" y="1930166"/>
                  </a:lnTo>
                  <a:lnTo>
                    <a:pt x="1350779" y="1926463"/>
                  </a:lnTo>
                  <a:lnTo>
                    <a:pt x="1352101" y="1922759"/>
                  </a:lnTo>
                  <a:lnTo>
                    <a:pt x="1353159" y="1918791"/>
                  </a:lnTo>
                  <a:lnTo>
                    <a:pt x="1354217" y="1915087"/>
                  </a:lnTo>
                  <a:lnTo>
                    <a:pt x="1354746" y="1911119"/>
                  </a:lnTo>
                  <a:lnTo>
                    <a:pt x="1355275" y="1906887"/>
                  </a:lnTo>
                  <a:lnTo>
                    <a:pt x="1355539" y="1902918"/>
                  </a:lnTo>
                  <a:lnTo>
                    <a:pt x="1355804" y="1898686"/>
                  </a:lnTo>
                  <a:lnTo>
                    <a:pt x="1355804" y="1327749"/>
                  </a:lnTo>
                  <a:lnTo>
                    <a:pt x="1312492" y="1370013"/>
                  </a:lnTo>
                  <a:lnTo>
                    <a:pt x="1031875" y="1095852"/>
                  </a:lnTo>
                  <a:lnTo>
                    <a:pt x="1355804" y="779295"/>
                  </a:lnTo>
                  <a:lnTo>
                    <a:pt x="1355804" y="633378"/>
                  </a:lnTo>
                  <a:lnTo>
                    <a:pt x="1355539" y="629146"/>
                  </a:lnTo>
                  <a:lnTo>
                    <a:pt x="1355275" y="624913"/>
                  </a:lnTo>
                  <a:lnTo>
                    <a:pt x="1354746" y="620945"/>
                  </a:lnTo>
                  <a:lnTo>
                    <a:pt x="1354217" y="616977"/>
                  </a:lnTo>
                  <a:lnTo>
                    <a:pt x="1353159" y="613009"/>
                  </a:lnTo>
                  <a:lnTo>
                    <a:pt x="1352101" y="609041"/>
                  </a:lnTo>
                  <a:lnTo>
                    <a:pt x="1350779" y="605601"/>
                  </a:lnTo>
                  <a:lnTo>
                    <a:pt x="1349457" y="601633"/>
                  </a:lnTo>
                  <a:lnTo>
                    <a:pt x="1347606" y="598194"/>
                  </a:lnTo>
                  <a:lnTo>
                    <a:pt x="1345755" y="594491"/>
                  </a:lnTo>
                  <a:lnTo>
                    <a:pt x="1343639" y="591316"/>
                  </a:lnTo>
                  <a:lnTo>
                    <a:pt x="1341524" y="588142"/>
                  </a:lnTo>
                  <a:lnTo>
                    <a:pt x="1339144" y="584703"/>
                  </a:lnTo>
                  <a:lnTo>
                    <a:pt x="1336764" y="581793"/>
                  </a:lnTo>
                  <a:lnTo>
                    <a:pt x="1334119" y="578883"/>
                  </a:lnTo>
                  <a:lnTo>
                    <a:pt x="1331475" y="575708"/>
                  </a:lnTo>
                  <a:lnTo>
                    <a:pt x="1328566" y="573063"/>
                  </a:lnTo>
                  <a:lnTo>
                    <a:pt x="1325657" y="570682"/>
                  </a:lnTo>
                  <a:lnTo>
                    <a:pt x="1322484" y="568301"/>
                  </a:lnTo>
                  <a:lnTo>
                    <a:pt x="1319310" y="565920"/>
                  </a:lnTo>
                  <a:lnTo>
                    <a:pt x="1315873" y="564068"/>
                  </a:lnTo>
                  <a:lnTo>
                    <a:pt x="1312435" y="561952"/>
                  </a:lnTo>
                  <a:lnTo>
                    <a:pt x="1308997" y="560100"/>
                  </a:lnTo>
                  <a:lnTo>
                    <a:pt x="1305030" y="558513"/>
                  </a:lnTo>
                  <a:lnTo>
                    <a:pt x="1301593" y="557190"/>
                  </a:lnTo>
                  <a:lnTo>
                    <a:pt x="1297626" y="555867"/>
                  </a:lnTo>
                  <a:lnTo>
                    <a:pt x="1293395" y="554809"/>
                  </a:lnTo>
                  <a:lnTo>
                    <a:pt x="1289693" y="553751"/>
                  </a:lnTo>
                  <a:lnTo>
                    <a:pt x="1285461" y="553222"/>
                  </a:lnTo>
                  <a:lnTo>
                    <a:pt x="1281230" y="552693"/>
                  </a:lnTo>
                  <a:lnTo>
                    <a:pt x="1276999" y="552428"/>
                  </a:lnTo>
                  <a:lnTo>
                    <a:pt x="1273033" y="552164"/>
                  </a:lnTo>
                  <a:lnTo>
                    <a:pt x="230859" y="552164"/>
                  </a:lnTo>
                  <a:close/>
                  <a:moveTo>
                    <a:pt x="1950691" y="197947"/>
                  </a:moveTo>
                  <a:lnTo>
                    <a:pt x="2231837" y="472902"/>
                  </a:lnTo>
                  <a:lnTo>
                    <a:pt x="1503363" y="1183758"/>
                  </a:lnTo>
                  <a:lnTo>
                    <a:pt x="1503363" y="1898686"/>
                  </a:lnTo>
                  <a:lnTo>
                    <a:pt x="1503099" y="1910326"/>
                  </a:lnTo>
                  <a:lnTo>
                    <a:pt x="1502305" y="1921701"/>
                  </a:lnTo>
                  <a:lnTo>
                    <a:pt x="1500719" y="1933076"/>
                  </a:lnTo>
                  <a:lnTo>
                    <a:pt x="1498603" y="1944187"/>
                  </a:lnTo>
                  <a:lnTo>
                    <a:pt x="1495959" y="1955033"/>
                  </a:lnTo>
                  <a:lnTo>
                    <a:pt x="1493050" y="1965880"/>
                  </a:lnTo>
                  <a:lnTo>
                    <a:pt x="1489348" y="1976197"/>
                  </a:lnTo>
                  <a:lnTo>
                    <a:pt x="1485381" y="1986249"/>
                  </a:lnTo>
                  <a:lnTo>
                    <a:pt x="1480621" y="1996567"/>
                  </a:lnTo>
                  <a:lnTo>
                    <a:pt x="1475332" y="2006090"/>
                  </a:lnTo>
                  <a:lnTo>
                    <a:pt x="1469779" y="2015614"/>
                  </a:lnTo>
                  <a:lnTo>
                    <a:pt x="1463961" y="2024873"/>
                  </a:lnTo>
                  <a:lnTo>
                    <a:pt x="1457614" y="2033338"/>
                  </a:lnTo>
                  <a:lnTo>
                    <a:pt x="1450739" y="2042068"/>
                  </a:lnTo>
                  <a:lnTo>
                    <a:pt x="1443334" y="2050004"/>
                  </a:lnTo>
                  <a:lnTo>
                    <a:pt x="1435930" y="2057940"/>
                  </a:lnTo>
                  <a:lnTo>
                    <a:pt x="1427997" y="2065612"/>
                  </a:lnTo>
                  <a:lnTo>
                    <a:pt x="1419535" y="2072755"/>
                  </a:lnTo>
                  <a:lnTo>
                    <a:pt x="1410543" y="2079104"/>
                  </a:lnTo>
                  <a:lnTo>
                    <a:pt x="1401817" y="2085453"/>
                  </a:lnTo>
                  <a:lnTo>
                    <a:pt x="1392561" y="2091273"/>
                  </a:lnTo>
                  <a:lnTo>
                    <a:pt x="1382777" y="2096828"/>
                  </a:lnTo>
                  <a:lnTo>
                    <a:pt x="1372992" y="2101855"/>
                  </a:lnTo>
                  <a:lnTo>
                    <a:pt x="1362415" y="2106352"/>
                  </a:lnTo>
                  <a:lnTo>
                    <a:pt x="1352101" y="2110320"/>
                  </a:lnTo>
                  <a:lnTo>
                    <a:pt x="1341259" y="2114024"/>
                  </a:lnTo>
                  <a:lnTo>
                    <a:pt x="1330417" y="2116934"/>
                  </a:lnTo>
                  <a:lnTo>
                    <a:pt x="1319310" y="2119314"/>
                  </a:lnTo>
                  <a:lnTo>
                    <a:pt x="1307939" y="2121431"/>
                  </a:lnTo>
                  <a:lnTo>
                    <a:pt x="1296304" y="2123018"/>
                  </a:lnTo>
                  <a:lnTo>
                    <a:pt x="1284933" y="2123812"/>
                  </a:lnTo>
                  <a:lnTo>
                    <a:pt x="1273033" y="2124076"/>
                  </a:lnTo>
                  <a:lnTo>
                    <a:pt x="230859" y="2124076"/>
                  </a:lnTo>
                  <a:lnTo>
                    <a:pt x="218959" y="2123812"/>
                  </a:lnTo>
                  <a:lnTo>
                    <a:pt x="207059" y="2123018"/>
                  </a:lnTo>
                  <a:lnTo>
                    <a:pt x="195688" y="2121431"/>
                  </a:lnTo>
                  <a:lnTo>
                    <a:pt x="184582" y="2119314"/>
                  </a:lnTo>
                  <a:lnTo>
                    <a:pt x="173211" y="2116934"/>
                  </a:lnTo>
                  <a:lnTo>
                    <a:pt x="162104" y="2114024"/>
                  </a:lnTo>
                  <a:lnTo>
                    <a:pt x="151526" y="2110320"/>
                  </a:lnTo>
                  <a:lnTo>
                    <a:pt x="140948" y="2106352"/>
                  </a:lnTo>
                  <a:lnTo>
                    <a:pt x="130900" y="2101855"/>
                  </a:lnTo>
                  <a:lnTo>
                    <a:pt x="120851" y="2096828"/>
                  </a:lnTo>
                  <a:lnTo>
                    <a:pt x="111331" y="2091273"/>
                  </a:lnTo>
                  <a:lnTo>
                    <a:pt x="101811" y="2085453"/>
                  </a:lnTo>
                  <a:lnTo>
                    <a:pt x="92820" y="2079104"/>
                  </a:lnTo>
                  <a:lnTo>
                    <a:pt x="84357" y="2072755"/>
                  </a:lnTo>
                  <a:lnTo>
                    <a:pt x="75895" y="2065612"/>
                  </a:lnTo>
                  <a:lnTo>
                    <a:pt x="67962" y="2057940"/>
                  </a:lnTo>
                  <a:lnTo>
                    <a:pt x="60293" y="2050004"/>
                  </a:lnTo>
                  <a:lnTo>
                    <a:pt x="53153" y="2042068"/>
                  </a:lnTo>
                  <a:lnTo>
                    <a:pt x="46278" y="2033338"/>
                  </a:lnTo>
                  <a:lnTo>
                    <a:pt x="39666" y="2024873"/>
                  </a:lnTo>
                  <a:lnTo>
                    <a:pt x="33584" y="2015614"/>
                  </a:lnTo>
                  <a:lnTo>
                    <a:pt x="28031" y="2006090"/>
                  </a:lnTo>
                  <a:lnTo>
                    <a:pt x="23006" y="1996567"/>
                  </a:lnTo>
                  <a:lnTo>
                    <a:pt x="18511" y="1986249"/>
                  </a:lnTo>
                  <a:lnTo>
                    <a:pt x="14280" y="1976197"/>
                  </a:lnTo>
                  <a:lnTo>
                    <a:pt x="10578" y="1965880"/>
                  </a:lnTo>
                  <a:lnTo>
                    <a:pt x="7669" y="1955033"/>
                  </a:lnTo>
                  <a:lnTo>
                    <a:pt x="4760" y="1944187"/>
                  </a:lnTo>
                  <a:lnTo>
                    <a:pt x="2909" y="1933076"/>
                  </a:lnTo>
                  <a:lnTo>
                    <a:pt x="1322" y="1921701"/>
                  </a:lnTo>
                  <a:lnTo>
                    <a:pt x="529" y="1910326"/>
                  </a:lnTo>
                  <a:lnTo>
                    <a:pt x="0" y="1898686"/>
                  </a:lnTo>
                  <a:lnTo>
                    <a:pt x="0" y="633378"/>
                  </a:lnTo>
                  <a:lnTo>
                    <a:pt x="529" y="621739"/>
                  </a:lnTo>
                  <a:lnTo>
                    <a:pt x="1322" y="610363"/>
                  </a:lnTo>
                  <a:lnTo>
                    <a:pt x="2909" y="598988"/>
                  </a:lnTo>
                  <a:lnTo>
                    <a:pt x="4760" y="587613"/>
                  </a:lnTo>
                  <a:lnTo>
                    <a:pt x="7669" y="577031"/>
                  </a:lnTo>
                  <a:lnTo>
                    <a:pt x="10578" y="566449"/>
                  </a:lnTo>
                  <a:lnTo>
                    <a:pt x="14280" y="555867"/>
                  </a:lnTo>
                  <a:lnTo>
                    <a:pt x="18511" y="545550"/>
                  </a:lnTo>
                  <a:lnTo>
                    <a:pt x="23006" y="535762"/>
                  </a:lnTo>
                  <a:lnTo>
                    <a:pt x="28031" y="525974"/>
                  </a:lnTo>
                  <a:lnTo>
                    <a:pt x="33584" y="516451"/>
                  </a:lnTo>
                  <a:lnTo>
                    <a:pt x="39666" y="507456"/>
                  </a:lnTo>
                  <a:lnTo>
                    <a:pt x="46278" y="498462"/>
                  </a:lnTo>
                  <a:lnTo>
                    <a:pt x="53153" y="489996"/>
                  </a:lnTo>
                  <a:lnTo>
                    <a:pt x="60293" y="481795"/>
                  </a:lnTo>
                  <a:lnTo>
                    <a:pt x="67962" y="474124"/>
                  </a:lnTo>
                  <a:lnTo>
                    <a:pt x="75895" y="466717"/>
                  </a:lnTo>
                  <a:lnTo>
                    <a:pt x="84357" y="459574"/>
                  </a:lnTo>
                  <a:lnTo>
                    <a:pt x="92820" y="452696"/>
                  </a:lnTo>
                  <a:lnTo>
                    <a:pt x="101811" y="446347"/>
                  </a:lnTo>
                  <a:lnTo>
                    <a:pt x="111331" y="440527"/>
                  </a:lnTo>
                  <a:lnTo>
                    <a:pt x="120851" y="435236"/>
                  </a:lnTo>
                  <a:lnTo>
                    <a:pt x="130900" y="430474"/>
                  </a:lnTo>
                  <a:lnTo>
                    <a:pt x="140948" y="425712"/>
                  </a:lnTo>
                  <a:lnTo>
                    <a:pt x="151526" y="421744"/>
                  </a:lnTo>
                  <a:lnTo>
                    <a:pt x="162104" y="418305"/>
                  </a:lnTo>
                  <a:lnTo>
                    <a:pt x="173211" y="415131"/>
                  </a:lnTo>
                  <a:lnTo>
                    <a:pt x="184582" y="412485"/>
                  </a:lnTo>
                  <a:lnTo>
                    <a:pt x="195688" y="410634"/>
                  </a:lnTo>
                  <a:lnTo>
                    <a:pt x="207059" y="409311"/>
                  </a:lnTo>
                  <a:lnTo>
                    <a:pt x="218959" y="408253"/>
                  </a:lnTo>
                  <a:lnTo>
                    <a:pt x="230859" y="407988"/>
                  </a:lnTo>
                  <a:lnTo>
                    <a:pt x="1273033" y="407988"/>
                  </a:lnTo>
                  <a:lnTo>
                    <a:pt x="1284933" y="408253"/>
                  </a:lnTo>
                  <a:lnTo>
                    <a:pt x="1296304" y="409311"/>
                  </a:lnTo>
                  <a:lnTo>
                    <a:pt x="1307939" y="410369"/>
                  </a:lnTo>
                  <a:lnTo>
                    <a:pt x="1319310" y="412485"/>
                  </a:lnTo>
                  <a:lnTo>
                    <a:pt x="1330417" y="415131"/>
                  </a:lnTo>
                  <a:lnTo>
                    <a:pt x="1341259" y="418305"/>
                  </a:lnTo>
                  <a:lnTo>
                    <a:pt x="1352101" y="421744"/>
                  </a:lnTo>
                  <a:lnTo>
                    <a:pt x="1362415" y="425712"/>
                  </a:lnTo>
                  <a:lnTo>
                    <a:pt x="1372992" y="430210"/>
                  </a:lnTo>
                  <a:lnTo>
                    <a:pt x="1382777" y="435236"/>
                  </a:lnTo>
                  <a:lnTo>
                    <a:pt x="1392561" y="440527"/>
                  </a:lnTo>
                  <a:lnTo>
                    <a:pt x="1401817" y="446347"/>
                  </a:lnTo>
                  <a:lnTo>
                    <a:pt x="1410543" y="452696"/>
                  </a:lnTo>
                  <a:lnTo>
                    <a:pt x="1419535" y="459574"/>
                  </a:lnTo>
                  <a:lnTo>
                    <a:pt x="1427997" y="466452"/>
                  </a:lnTo>
                  <a:lnTo>
                    <a:pt x="1435930" y="473859"/>
                  </a:lnTo>
                  <a:lnTo>
                    <a:pt x="1443334" y="481795"/>
                  </a:lnTo>
                  <a:lnTo>
                    <a:pt x="1450739" y="489996"/>
                  </a:lnTo>
                  <a:lnTo>
                    <a:pt x="1457614" y="498462"/>
                  </a:lnTo>
                  <a:lnTo>
                    <a:pt x="1463961" y="507456"/>
                  </a:lnTo>
                  <a:lnTo>
                    <a:pt x="1469779" y="516451"/>
                  </a:lnTo>
                  <a:lnTo>
                    <a:pt x="1475332" y="525974"/>
                  </a:lnTo>
                  <a:lnTo>
                    <a:pt x="1480621" y="535762"/>
                  </a:lnTo>
                  <a:lnTo>
                    <a:pt x="1485381" y="545550"/>
                  </a:lnTo>
                  <a:lnTo>
                    <a:pt x="1489348" y="555867"/>
                  </a:lnTo>
                  <a:lnTo>
                    <a:pt x="1493050" y="566449"/>
                  </a:lnTo>
                  <a:lnTo>
                    <a:pt x="1495959" y="577031"/>
                  </a:lnTo>
                  <a:lnTo>
                    <a:pt x="1498603" y="587613"/>
                  </a:lnTo>
                  <a:lnTo>
                    <a:pt x="1500719" y="598988"/>
                  </a:lnTo>
                  <a:lnTo>
                    <a:pt x="1502305" y="610363"/>
                  </a:lnTo>
                  <a:lnTo>
                    <a:pt x="1503099" y="621739"/>
                  </a:lnTo>
                  <a:lnTo>
                    <a:pt x="1503363" y="633378"/>
                  </a:lnTo>
                  <a:lnTo>
                    <a:pt x="1503363" y="635094"/>
                  </a:lnTo>
                  <a:lnTo>
                    <a:pt x="1950691" y="197947"/>
                  </a:lnTo>
                  <a:close/>
                  <a:moveTo>
                    <a:pt x="2235011" y="0"/>
                  </a:moveTo>
                  <a:lnTo>
                    <a:pt x="2244532" y="265"/>
                  </a:lnTo>
                  <a:lnTo>
                    <a:pt x="2254054" y="794"/>
                  </a:lnTo>
                  <a:lnTo>
                    <a:pt x="2263575" y="2117"/>
                  </a:lnTo>
                  <a:lnTo>
                    <a:pt x="2272832" y="3440"/>
                  </a:lnTo>
                  <a:lnTo>
                    <a:pt x="2282354" y="5557"/>
                  </a:lnTo>
                  <a:lnTo>
                    <a:pt x="2291611" y="7939"/>
                  </a:lnTo>
                  <a:lnTo>
                    <a:pt x="2300867" y="11115"/>
                  </a:lnTo>
                  <a:lnTo>
                    <a:pt x="2309860" y="14290"/>
                  </a:lnTo>
                  <a:lnTo>
                    <a:pt x="2318588" y="18260"/>
                  </a:lnTo>
                  <a:lnTo>
                    <a:pt x="2327316" y="22229"/>
                  </a:lnTo>
                  <a:lnTo>
                    <a:pt x="2336044" y="26728"/>
                  </a:lnTo>
                  <a:lnTo>
                    <a:pt x="2344243" y="32021"/>
                  </a:lnTo>
                  <a:lnTo>
                    <a:pt x="2352442" y="37578"/>
                  </a:lnTo>
                  <a:lnTo>
                    <a:pt x="2360376" y="43400"/>
                  </a:lnTo>
                  <a:lnTo>
                    <a:pt x="2368046" y="50016"/>
                  </a:lnTo>
                  <a:lnTo>
                    <a:pt x="2375187" y="56897"/>
                  </a:lnTo>
                  <a:lnTo>
                    <a:pt x="2382328" y="64042"/>
                  </a:lnTo>
                  <a:lnTo>
                    <a:pt x="2388940" y="71451"/>
                  </a:lnTo>
                  <a:lnTo>
                    <a:pt x="2395024" y="79126"/>
                  </a:lnTo>
                  <a:lnTo>
                    <a:pt x="2400842" y="87065"/>
                  </a:lnTo>
                  <a:lnTo>
                    <a:pt x="2406132" y="95533"/>
                  </a:lnTo>
                  <a:lnTo>
                    <a:pt x="2410893" y="103737"/>
                  </a:lnTo>
                  <a:lnTo>
                    <a:pt x="2415124" y="112205"/>
                  </a:lnTo>
                  <a:lnTo>
                    <a:pt x="2418827" y="120938"/>
                  </a:lnTo>
                  <a:lnTo>
                    <a:pt x="2422265" y="129671"/>
                  </a:lnTo>
                  <a:lnTo>
                    <a:pt x="2425175" y="138669"/>
                  </a:lnTo>
                  <a:lnTo>
                    <a:pt x="2427820" y="147666"/>
                  </a:lnTo>
                  <a:lnTo>
                    <a:pt x="2429935" y="156928"/>
                  </a:lnTo>
                  <a:lnTo>
                    <a:pt x="2431522" y="165926"/>
                  </a:lnTo>
                  <a:lnTo>
                    <a:pt x="2432580" y="175188"/>
                  </a:lnTo>
                  <a:lnTo>
                    <a:pt x="2433109" y="184450"/>
                  </a:lnTo>
                  <a:lnTo>
                    <a:pt x="2433638" y="193713"/>
                  </a:lnTo>
                  <a:lnTo>
                    <a:pt x="2433109" y="203239"/>
                  </a:lnTo>
                  <a:lnTo>
                    <a:pt x="2432580" y="212502"/>
                  </a:lnTo>
                  <a:lnTo>
                    <a:pt x="2431522" y="221764"/>
                  </a:lnTo>
                  <a:lnTo>
                    <a:pt x="2429935" y="231026"/>
                  </a:lnTo>
                  <a:lnTo>
                    <a:pt x="2427820" y="240024"/>
                  </a:lnTo>
                  <a:lnTo>
                    <a:pt x="2425175" y="249021"/>
                  </a:lnTo>
                  <a:lnTo>
                    <a:pt x="2422265" y="258019"/>
                  </a:lnTo>
                  <a:lnTo>
                    <a:pt x="2418827" y="267016"/>
                  </a:lnTo>
                  <a:lnTo>
                    <a:pt x="2415124" y="275485"/>
                  </a:lnTo>
                  <a:lnTo>
                    <a:pt x="2410893" y="283953"/>
                  </a:lnTo>
                  <a:lnTo>
                    <a:pt x="2406132" y="292157"/>
                  </a:lnTo>
                  <a:lnTo>
                    <a:pt x="2400842" y="300625"/>
                  </a:lnTo>
                  <a:lnTo>
                    <a:pt x="2395024" y="308564"/>
                  </a:lnTo>
                  <a:lnTo>
                    <a:pt x="2388940" y="316238"/>
                  </a:lnTo>
                  <a:lnTo>
                    <a:pt x="2382328" y="323648"/>
                  </a:lnTo>
                  <a:lnTo>
                    <a:pt x="2375187" y="330793"/>
                  </a:lnTo>
                  <a:lnTo>
                    <a:pt x="2295842" y="408596"/>
                  </a:lnTo>
                  <a:lnTo>
                    <a:pt x="2015490" y="134434"/>
                  </a:lnTo>
                  <a:lnTo>
                    <a:pt x="2095099" y="56897"/>
                  </a:lnTo>
                  <a:lnTo>
                    <a:pt x="2102505" y="50016"/>
                  </a:lnTo>
                  <a:lnTo>
                    <a:pt x="2110175" y="43400"/>
                  </a:lnTo>
                  <a:lnTo>
                    <a:pt x="2117845" y="37578"/>
                  </a:lnTo>
                  <a:lnTo>
                    <a:pt x="2126044" y="32021"/>
                  </a:lnTo>
                  <a:lnTo>
                    <a:pt x="2134507" y="26728"/>
                  </a:lnTo>
                  <a:lnTo>
                    <a:pt x="2142971" y="22229"/>
                  </a:lnTo>
                  <a:lnTo>
                    <a:pt x="2151963" y="18260"/>
                  </a:lnTo>
                  <a:lnTo>
                    <a:pt x="2160427" y="14290"/>
                  </a:lnTo>
                  <a:lnTo>
                    <a:pt x="2169684" y="11115"/>
                  </a:lnTo>
                  <a:lnTo>
                    <a:pt x="2178676" y="7939"/>
                  </a:lnTo>
                  <a:lnTo>
                    <a:pt x="2187933" y="5557"/>
                  </a:lnTo>
                  <a:lnTo>
                    <a:pt x="2197454" y="3440"/>
                  </a:lnTo>
                  <a:lnTo>
                    <a:pt x="2206447" y="2117"/>
                  </a:lnTo>
                  <a:lnTo>
                    <a:pt x="2215968" y="794"/>
                  </a:lnTo>
                  <a:lnTo>
                    <a:pt x="2225490" y="265"/>
                  </a:lnTo>
                  <a:lnTo>
                    <a:pt x="223501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sp>
          <p:nvSpPr>
            <p:cNvPr id="29" name="MH_Other_3"/>
            <p:cNvSpPr>
              <a:spLocks/>
            </p:cNvSpPr>
            <p:nvPr>
              <p:custDataLst>
                <p:tags r:id="rId3"/>
              </p:custDataLst>
            </p:nvPr>
          </p:nvSpPr>
          <p:spPr bwMode="auto">
            <a:xfrm>
              <a:off x="7899440" y="4744374"/>
              <a:ext cx="511175" cy="446088"/>
            </a:xfrm>
            <a:custGeom>
              <a:avLst/>
              <a:gdLst>
                <a:gd name="T0" fmla="*/ 979217 w 2433638"/>
                <a:gd name="T1" fmla="*/ 1098870 h 2124076"/>
                <a:gd name="T2" fmla="*/ 173881 w 2433638"/>
                <a:gd name="T3" fmla="*/ 432901 h 2124076"/>
                <a:gd name="T4" fmla="*/ 155458 w 2433638"/>
                <a:gd name="T5" fmla="*/ 437460 h 2124076"/>
                <a:gd name="T6" fmla="*/ 139312 w 2433638"/>
                <a:gd name="T7" fmla="*/ 446991 h 2124076"/>
                <a:gd name="T8" fmla="*/ 126684 w 2433638"/>
                <a:gd name="T9" fmla="*/ 460667 h 2124076"/>
                <a:gd name="T10" fmla="*/ 118611 w 2433638"/>
                <a:gd name="T11" fmla="*/ 477036 h 2124076"/>
                <a:gd name="T12" fmla="*/ 115713 w 2433638"/>
                <a:gd name="T13" fmla="*/ 496099 h 2124076"/>
                <a:gd name="T14" fmla="*/ 117576 w 2433638"/>
                <a:gd name="T15" fmla="*/ 1502909 h 2124076"/>
                <a:gd name="T16" fmla="*/ 125029 w 2433638"/>
                <a:gd name="T17" fmla="*/ 1520107 h 2124076"/>
                <a:gd name="T18" fmla="*/ 137035 w 2433638"/>
                <a:gd name="T19" fmla="*/ 1534197 h 2124076"/>
                <a:gd name="T20" fmla="*/ 152560 w 2433638"/>
                <a:gd name="T21" fmla="*/ 1544350 h 2124076"/>
                <a:gd name="T22" fmla="*/ 170776 w 2433638"/>
                <a:gd name="T23" fmla="*/ 1549944 h 2124076"/>
                <a:gd name="T24" fmla="*/ 1002920 w 2433638"/>
                <a:gd name="T25" fmla="*/ 1550566 h 2124076"/>
                <a:gd name="T26" fmla="*/ 1021550 w 2433638"/>
                <a:gd name="T27" fmla="*/ 1545800 h 2124076"/>
                <a:gd name="T28" fmla="*/ 1037696 w 2433638"/>
                <a:gd name="T29" fmla="*/ 1536269 h 2124076"/>
                <a:gd name="T30" fmla="*/ 1050116 w 2433638"/>
                <a:gd name="T31" fmla="*/ 1522800 h 2124076"/>
                <a:gd name="T32" fmla="*/ 1058396 w 2433638"/>
                <a:gd name="T33" fmla="*/ 1506017 h 2124076"/>
                <a:gd name="T34" fmla="*/ 1061294 w 2433638"/>
                <a:gd name="T35" fmla="*/ 1487161 h 2124076"/>
                <a:gd name="T36" fmla="*/ 1061087 w 2433638"/>
                <a:gd name="T37" fmla="*/ 492784 h 2124076"/>
                <a:gd name="T38" fmla="*/ 1057361 w 2433638"/>
                <a:gd name="T39" fmla="*/ 474342 h 2124076"/>
                <a:gd name="T40" fmla="*/ 1048253 w 2433638"/>
                <a:gd name="T41" fmla="*/ 457973 h 2124076"/>
                <a:gd name="T42" fmla="*/ 1035212 w 2433638"/>
                <a:gd name="T43" fmla="*/ 445126 h 2124076"/>
                <a:gd name="T44" fmla="*/ 1018859 w 2433638"/>
                <a:gd name="T45" fmla="*/ 436424 h 2124076"/>
                <a:gd name="T46" fmla="*/ 999608 w 2433638"/>
                <a:gd name="T47" fmla="*/ 432694 h 2124076"/>
                <a:gd name="T48" fmla="*/ 1176801 w 2433638"/>
                <a:gd name="T49" fmla="*/ 1487161 h 2124076"/>
                <a:gd name="T50" fmla="*/ 1168728 w 2433638"/>
                <a:gd name="T51" fmla="*/ 1539792 h 2124076"/>
                <a:gd name="T52" fmla="*/ 1145957 w 2433638"/>
                <a:gd name="T53" fmla="*/ 1585998 h 2124076"/>
                <a:gd name="T54" fmla="*/ 1111182 w 2433638"/>
                <a:gd name="T55" fmla="*/ 1623502 h 2124076"/>
                <a:gd name="T56" fmla="*/ 1066469 w 2433638"/>
                <a:gd name="T57" fmla="*/ 1649818 h 2124076"/>
                <a:gd name="T58" fmla="*/ 1014719 w 2433638"/>
                <a:gd name="T59" fmla="*/ 1662871 h 2124076"/>
                <a:gd name="T60" fmla="*/ 153180 w 2433638"/>
                <a:gd name="T61" fmla="*/ 1661628 h 2124076"/>
                <a:gd name="T62" fmla="*/ 102466 w 2433638"/>
                <a:gd name="T63" fmla="*/ 1646295 h 2124076"/>
                <a:gd name="T64" fmla="*/ 59409 w 2433638"/>
                <a:gd name="T65" fmla="*/ 1617908 h 2124076"/>
                <a:gd name="T66" fmla="*/ 26289 w 2433638"/>
                <a:gd name="T67" fmla="*/ 1578746 h 2124076"/>
                <a:gd name="T68" fmla="*/ 6003 w 2433638"/>
                <a:gd name="T69" fmla="*/ 1531296 h 2124076"/>
                <a:gd name="T70" fmla="*/ 0 w 2433638"/>
                <a:gd name="T71" fmla="*/ 496099 h 2124076"/>
                <a:gd name="T72" fmla="*/ 8280 w 2433638"/>
                <a:gd name="T73" fmla="*/ 443676 h 2124076"/>
                <a:gd name="T74" fmla="*/ 31050 w 2433638"/>
                <a:gd name="T75" fmla="*/ 397469 h 2124076"/>
                <a:gd name="T76" fmla="*/ 66033 w 2433638"/>
                <a:gd name="T77" fmla="*/ 359965 h 2124076"/>
                <a:gd name="T78" fmla="*/ 110331 w 2433638"/>
                <a:gd name="T79" fmla="*/ 333442 h 2124076"/>
                <a:gd name="T80" fmla="*/ 162081 w 2433638"/>
                <a:gd name="T81" fmla="*/ 320596 h 2124076"/>
                <a:gd name="T82" fmla="*/ 1023827 w 2433638"/>
                <a:gd name="T83" fmla="*/ 321425 h 2124076"/>
                <a:gd name="T84" fmla="*/ 1074749 w 2433638"/>
                <a:gd name="T85" fmla="*/ 336966 h 2124076"/>
                <a:gd name="T86" fmla="*/ 1117806 w 2433638"/>
                <a:gd name="T87" fmla="*/ 365352 h 2124076"/>
                <a:gd name="T88" fmla="*/ 1150512 w 2433638"/>
                <a:gd name="T89" fmla="*/ 404514 h 2124076"/>
                <a:gd name="T90" fmla="*/ 1171005 w 2433638"/>
                <a:gd name="T91" fmla="*/ 451964 h 2124076"/>
                <a:gd name="T92" fmla="*/ 1176801 w 2433638"/>
                <a:gd name="T93" fmla="*/ 497443 h 2124076"/>
                <a:gd name="T94" fmla="*/ 1779124 w 2433638"/>
                <a:gd name="T95" fmla="*/ 2694 h 2124076"/>
                <a:gd name="T96" fmla="*/ 1821773 w 2433638"/>
                <a:gd name="T97" fmla="*/ 17411 h 2124076"/>
                <a:gd name="T98" fmla="*/ 1859246 w 2433638"/>
                <a:gd name="T99" fmla="*/ 44565 h 2124076"/>
                <a:gd name="T100" fmla="*/ 1887196 w 2433638"/>
                <a:gd name="T101" fmla="*/ 81253 h 2124076"/>
                <a:gd name="T102" fmla="*/ 1902101 w 2433638"/>
                <a:gd name="T103" fmla="*/ 122915 h 2124076"/>
                <a:gd name="T104" fmla="*/ 1904172 w 2433638"/>
                <a:gd name="T105" fmla="*/ 166444 h 2124076"/>
                <a:gd name="T106" fmla="*/ 1893406 w 2433638"/>
                <a:gd name="T107" fmla="*/ 209142 h 2124076"/>
                <a:gd name="T108" fmla="*/ 1870011 w 2433638"/>
                <a:gd name="T109" fmla="*/ 247696 h 2124076"/>
                <a:gd name="T110" fmla="*/ 1645796 w 2433638"/>
                <a:gd name="T111" fmla="*/ 39175 h 2124076"/>
                <a:gd name="T112" fmla="*/ 1684511 w 2433638"/>
                <a:gd name="T113" fmla="*/ 14302 h 2124076"/>
                <a:gd name="T114" fmla="*/ 1727160 w 2433638"/>
                <a:gd name="T115" fmla="*/ 1658 h 212407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433638" h="2124076">
                  <a:moveTo>
                    <a:pt x="713371" y="1577975"/>
                  </a:moveTo>
                  <a:lnTo>
                    <a:pt x="804863" y="1667192"/>
                  </a:lnTo>
                  <a:lnTo>
                    <a:pt x="574675" y="1801813"/>
                  </a:lnTo>
                  <a:lnTo>
                    <a:pt x="713371" y="1577975"/>
                  </a:lnTo>
                  <a:close/>
                  <a:moveTo>
                    <a:pt x="994071" y="1152525"/>
                  </a:moveTo>
                  <a:lnTo>
                    <a:pt x="1250950" y="1402947"/>
                  </a:lnTo>
                  <a:lnTo>
                    <a:pt x="852445" y="1631950"/>
                  </a:lnTo>
                  <a:lnTo>
                    <a:pt x="757237" y="1538868"/>
                  </a:lnTo>
                  <a:lnTo>
                    <a:pt x="994071" y="1152525"/>
                  </a:lnTo>
                  <a:close/>
                  <a:moveTo>
                    <a:pt x="230859" y="552164"/>
                  </a:moveTo>
                  <a:lnTo>
                    <a:pt x="226364" y="552428"/>
                  </a:lnTo>
                  <a:lnTo>
                    <a:pt x="222133" y="552693"/>
                  </a:lnTo>
                  <a:lnTo>
                    <a:pt x="218166" y="553222"/>
                  </a:lnTo>
                  <a:lnTo>
                    <a:pt x="213935" y="553751"/>
                  </a:lnTo>
                  <a:lnTo>
                    <a:pt x="209968" y="554809"/>
                  </a:lnTo>
                  <a:lnTo>
                    <a:pt x="206266" y="555867"/>
                  </a:lnTo>
                  <a:lnTo>
                    <a:pt x="202299" y="557190"/>
                  </a:lnTo>
                  <a:lnTo>
                    <a:pt x="198597" y="558513"/>
                  </a:lnTo>
                  <a:lnTo>
                    <a:pt x="194895" y="560100"/>
                  </a:lnTo>
                  <a:lnTo>
                    <a:pt x="191457" y="561952"/>
                  </a:lnTo>
                  <a:lnTo>
                    <a:pt x="187755" y="564068"/>
                  </a:lnTo>
                  <a:lnTo>
                    <a:pt x="184582" y="565920"/>
                  </a:lnTo>
                  <a:lnTo>
                    <a:pt x="181144" y="568301"/>
                  </a:lnTo>
                  <a:lnTo>
                    <a:pt x="177971" y="570682"/>
                  </a:lnTo>
                  <a:lnTo>
                    <a:pt x="175062" y="573063"/>
                  </a:lnTo>
                  <a:lnTo>
                    <a:pt x="171888" y="575708"/>
                  </a:lnTo>
                  <a:lnTo>
                    <a:pt x="169244" y="578883"/>
                  </a:lnTo>
                  <a:lnTo>
                    <a:pt x="166599" y="581793"/>
                  </a:lnTo>
                  <a:lnTo>
                    <a:pt x="164219" y="584703"/>
                  </a:lnTo>
                  <a:lnTo>
                    <a:pt x="161839" y="588142"/>
                  </a:lnTo>
                  <a:lnTo>
                    <a:pt x="159724" y="591316"/>
                  </a:lnTo>
                  <a:lnTo>
                    <a:pt x="157608" y="594491"/>
                  </a:lnTo>
                  <a:lnTo>
                    <a:pt x="156022" y="598194"/>
                  </a:lnTo>
                  <a:lnTo>
                    <a:pt x="154435" y="601633"/>
                  </a:lnTo>
                  <a:lnTo>
                    <a:pt x="152848" y="605601"/>
                  </a:lnTo>
                  <a:lnTo>
                    <a:pt x="151526" y="609041"/>
                  </a:lnTo>
                  <a:lnTo>
                    <a:pt x="150204" y="613009"/>
                  </a:lnTo>
                  <a:lnTo>
                    <a:pt x="149411" y="616977"/>
                  </a:lnTo>
                  <a:lnTo>
                    <a:pt x="148882" y="620945"/>
                  </a:lnTo>
                  <a:lnTo>
                    <a:pt x="148088" y="624913"/>
                  </a:lnTo>
                  <a:lnTo>
                    <a:pt x="147824" y="629146"/>
                  </a:lnTo>
                  <a:lnTo>
                    <a:pt x="147824" y="633378"/>
                  </a:lnTo>
                  <a:lnTo>
                    <a:pt x="147824" y="1898686"/>
                  </a:lnTo>
                  <a:lnTo>
                    <a:pt x="147824" y="1902918"/>
                  </a:lnTo>
                  <a:lnTo>
                    <a:pt x="148088" y="1906887"/>
                  </a:lnTo>
                  <a:lnTo>
                    <a:pt x="148882" y="1911119"/>
                  </a:lnTo>
                  <a:lnTo>
                    <a:pt x="149411" y="1915087"/>
                  </a:lnTo>
                  <a:lnTo>
                    <a:pt x="150204" y="1918791"/>
                  </a:lnTo>
                  <a:lnTo>
                    <a:pt x="151526" y="1922759"/>
                  </a:lnTo>
                  <a:lnTo>
                    <a:pt x="152848" y="1926463"/>
                  </a:lnTo>
                  <a:lnTo>
                    <a:pt x="154435" y="1930166"/>
                  </a:lnTo>
                  <a:lnTo>
                    <a:pt x="156022" y="1933605"/>
                  </a:lnTo>
                  <a:lnTo>
                    <a:pt x="157608" y="1937309"/>
                  </a:lnTo>
                  <a:lnTo>
                    <a:pt x="159724" y="1940748"/>
                  </a:lnTo>
                  <a:lnTo>
                    <a:pt x="161839" y="1944187"/>
                  </a:lnTo>
                  <a:lnTo>
                    <a:pt x="164219" y="1947097"/>
                  </a:lnTo>
                  <a:lnTo>
                    <a:pt x="166599" y="1950272"/>
                  </a:lnTo>
                  <a:lnTo>
                    <a:pt x="169244" y="1953446"/>
                  </a:lnTo>
                  <a:lnTo>
                    <a:pt x="171888" y="1956091"/>
                  </a:lnTo>
                  <a:lnTo>
                    <a:pt x="175062" y="1958737"/>
                  </a:lnTo>
                  <a:lnTo>
                    <a:pt x="177971" y="1961382"/>
                  </a:lnTo>
                  <a:lnTo>
                    <a:pt x="181144" y="1963763"/>
                  </a:lnTo>
                  <a:lnTo>
                    <a:pt x="184582" y="1965880"/>
                  </a:lnTo>
                  <a:lnTo>
                    <a:pt x="187755" y="1967996"/>
                  </a:lnTo>
                  <a:lnTo>
                    <a:pt x="191457" y="1970112"/>
                  </a:lnTo>
                  <a:lnTo>
                    <a:pt x="194895" y="1971700"/>
                  </a:lnTo>
                  <a:lnTo>
                    <a:pt x="198597" y="1973551"/>
                  </a:lnTo>
                  <a:lnTo>
                    <a:pt x="202299" y="1974874"/>
                  </a:lnTo>
                  <a:lnTo>
                    <a:pt x="206266" y="1976197"/>
                  </a:lnTo>
                  <a:lnTo>
                    <a:pt x="209968" y="1977255"/>
                  </a:lnTo>
                  <a:lnTo>
                    <a:pt x="213935" y="1978049"/>
                  </a:lnTo>
                  <a:lnTo>
                    <a:pt x="218166" y="1978842"/>
                  </a:lnTo>
                  <a:lnTo>
                    <a:pt x="222133" y="1979636"/>
                  </a:lnTo>
                  <a:lnTo>
                    <a:pt x="226364" y="1979900"/>
                  </a:lnTo>
                  <a:lnTo>
                    <a:pt x="230859" y="1979900"/>
                  </a:lnTo>
                  <a:lnTo>
                    <a:pt x="1273033" y="1979900"/>
                  </a:lnTo>
                  <a:lnTo>
                    <a:pt x="1276999" y="1979900"/>
                  </a:lnTo>
                  <a:lnTo>
                    <a:pt x="1281230" y="1979636"/>
                  </a:lnTo>
                  <a:lnTo>
                    <a:pt x="1285461" y="1978842"/>
                  </a:lnTo>
                  <a:lnTo>
                    <a:pt x="1289693" y="1978049"/>
                  </a:lnTo>
                  <a:lnTo>
                    <a:pt x="1293395" y="1977255"/>
                  </a:lnTo>
                  <a:lnTo>
                    <a:pt x="1297626" y="1976197"/>
                  </a:lnTo>
                  <a:lnTo>
                    <a:pt x="1301593" y="1974874"/>
                  </a:lnTo>
                  <a:lnTo>
                    <a:pt x="1305030" y="1973551"/>
                  </a:lnTo>
                  <a:lnTo>
                    <a:pt x="1308997" y="1971700"/>
                  </a:lnTo>
                  <a:lnTo>
                    <a:pt x="1312435" y="1970112"/>
                  </a:lnTo>
                  <a:lnTo>
                    <a:pt x="1315873" y="1967996"/>
                  </a:lnTo>
                  <a:lnTo>
                    <a:pt x="1319310" y="1965880"/>
                  </a:lnTo>
                  <a:lnTo>
                    <a:pt x="1322484" y="1963763"/>
                  </a:lnTo>
                  <a:lnTo>
                    <a:pt x="1325657" y="1961382"/>
                  </a:lnTo>
                  <a:lnTo>
                    <a:pt x="1328566" y="1958737"/>
                  </a:lnTo>
                  <a:lnTo>
                    <a:pt x="1331475" y="1956091"/>
                  </a:lnTo>
                  <a:lnTo>
                    <a:pt x="1334119" y="1953446"/>
                  </a:lnTo>
                  <a:lnTo>
                    <a:pt x="1336764" y="1950272"/>
                  </a:lnTo>
                  <a:lnTo>
                    <a:pt x="1339144" y="1947097"/>
                  </a:lnTo>
                  <a:lnTo>
                    <a:pt x="1341524" y="1944187"/>
                  </a:lnTo>
                  <a:lnTo>
                    <a:pt x="1343639" y="1940748"/>
                  </a:lnTo>
                  <a:lnTo>
                    <a:pt x="1345755" y="1937309"/>
                  </a:lnTo>
                  <a:lnTo>
                    <a:pt x="1347606" y="1933605"/>
                  </a:lnTo>
                  <a:lnTo>
                    <a:pt x="1349457" y="1930166"/>
                  </a:lnTo>
                  <a:lnTo>
                    <a:pt x="1350779" y="1926463"/>
                  </a:lnTo>
                  <a:lnTo>
                    <a:pt x="1352101" y="1922759"/>
                  </a:lnTo>
                  <a:lnTo>
                    <a:pt x="1353159" y="1918791"/>
                  </a:lnTo>
                  <a:lnTo>
                    <a:pt x="1354217" y="1915087"/>
                  </a:lnTo>
                  <a:lnTo>
                    <a:pt x="1354746" y="1911119"/>
                  </a:lnTo>
                  <a:lnTo>
                    <a:pt x="1355275" y="1906887"/>
                  </a:lnTo>
                  <a:lnTo>
                    <a:pt x="1355539" y="1902918"/>
                  </a:lnTo>
                  <a:lnTo>
                    <a:pt x="1355804" y="1898686"/>
                  </a:lnTo>
                  <a:lnTo>
                    <a:pt x="1355804" y="1327749"/>
                  </a:lnTo>
                  <a:lnTo>
                    <a:pt x="1312492" y="1370013"/>
                  </a:lnTo>
                  <a:lnTo>
                    <a:pt x="1031875" y="1095852"/>
                  </a:lnTo>
                  <a:lnTo>
                    <a:pt x="1355804" y="779295"/>
                  </a:lnTo>
                  <a:lnTo>
                    <a:pt x="1355804" y="633378"/>
                  </a:lnTo>
                  <a:lnTo>
                    <a:pt x="1355539" y="629146"/>
                  </a:lnTo>
                  <a:lnTo>
                    <a:pt x="1355275" y="624913"/>
                  </a:lnTo>
                  <a:lnTo>
                    <a:pt x="1354746" y="620945"/>
                  </a:lnTo>
                  <a:lnTo>
                    <a:pt x="1354217" y="616977"/>
                  </a:lnTo>
                  <a:lnTo>
                    <a:pt x="1353159" y="613009"/>
                  </a:lnTo>
                  <a:lnTo>
                    <a:pt x="1352101" y="609041"/>
                  </a:lnTo>
                  <a:lnTo>
                    <a:pt x="1350779" y="605601"/>
                  </a:lnTo>
                  <a:lnTo>
                    <a:pt x="1349457" y="601633"/>
                  </a:lnTo>
                  <a:lnTo>
                    <a:pt x="1347606" y="598194"/>
                  </a:lnTo>
                  <a:lnTo>
                    <a:pt x="1345755" y="594491"/>
                  </a:lnTo>
                  <a:lnTo>
                    <a:pt x="1343639" y="591316"/>
                  </a:lnTo>
                  <a:lnTo>
                    <a:pt x="1341524" y="588142"/>
                  </a:lnTo>
                  <a:lnTo>
                    <a:pt x="1339144" y="584703"/>
                  </a:lnTo>
                  <a:lnTo>
                    <a:pt x="1336764" y="581793"/>
                  </a:lnTo>
                  <a:lnTo>
                    <a:pt x="1334119" y="578883"/>
                  </a:lnTo>
                  <a:lnTo>
                    <a:pt x="1331475" y="575708"/>
                  </a:lnTo>
                  <a:lnTo>
                    <a:pt x="1328566" y="573063"/>
                  </a:lnTo>
                  <a:lnTo>
                    <a:pt x="1325657" y="570682"/>
                  </a:lnTo>
                  <a:lnTo>
                    <a:pt x="1322484" y="568301"/>
                  </a:lnTo>
                  <a:lnTo>
                    <a:pt x="1319310" y="565920"/>
                  </a:lnTo>
                  <a:lnTo>
                    <a:pt x="1315873" y="564068"/>
                  </a:lnTo>
                  <a:lnTo>
                    <a:pt x="1312435" y="561952"/>
                  </a:lnTo>
                  <a:lnTo>
                    <a:pt x="1308997" y="560100"/>
                  </a:lnTo>
                  <a:lnTo>
                    <a:pt x="1305030" y="558513"/>
                  </a:lnTo>
                  <a:lnTo>
                    <a:pt x="1301593" y="557190"/>
                  </a:lnTo>
                  <a:lnTo>
                    <a:pt x="1297626" y="555867"/>
                  </a:lnTo>
                  <a:lnTo>
                    <a:pt x="1293395" y="554809"/>
                  </a:lnTo>
                  <a:lnTo>
                    <a:pt x="1289693" y="553751"/>
                  </a:lnTo>
                  <a:lnTo>
                    <a:pt x="1285461" y="553222"/>
                  </a:lnTo>
                  <a:lnTo>
                    <a:pt x="1281230" y="552693"/>
                  </a:lnTo>
                  <a:lnTo>
                    <a:pt x="1276999" y="552428"/>
                  </a:lnTo>
                  <a:lnTo>
                    <a:pt x="1273033" y="552164"/>
                  </a:lnTo>
                  <a:lnTo>
                    <a:pt x="230859" y="552164"/>
                  </a:lnTo>
                  <a:close/>
                  <a:moveTo>
                    <a:pt x="1950691" y="197947"/>
                  </a:moveTo>
                  <a:lnTo>
                    <a:pt x="2231837" y="472902"/>
                  </a:lnTo>
                  <a:lnTo>
                    <a:pt x="1503363" y="1183758"/>
                  </a:lnTo>
                  <a:lnTo>
                    <a:pt x="1503363" y="1898686"/>
                  </a:lnTo>
                  <a:lnTo>
                    <a:pt x="1503099" y="1910326"/>
                  </a:lnTo>
                  <a:lnTo>
                    <a:pt x="1502305" y="1921701"/>
                  </a:lnTo>
                  <a:lnTo>
                    <a:pt x="1500719" y="1933076"/>
                  </a:lnTo>
                  <a:lnTo>
                    <a:pt x="1498603" y="1944187"/>
                  </a:lnTo>
                  <a:lnTo>
                    <a:pt x="1495959" y="1955033"/>
                  </a:lnTo>
                  <a:lnTo>
                    <a:pt x="1493050" y="1965880"/>
                  </a:lnTo>
                  <a:lnTo>
                    <a:pt x="1489348" y="1976197"/>
                  </a:lnTo>
                  <a:lnTo>
                    <a:pt x="1485381" y="1986249"/>
                  </a:lnTo>
                  <a:lnTo>
                    <a:pt x="1480621" y="1996567"/>
                  </a:lnTo>
                  <a:lnTo>
                    <a:pt x="1475332" y="2006090"/>
                  </a:lnTo>
                  <a:lnTo>
                    <a:pt x="1469779" y="2015614"/>
                  </a:lnTo>
                  <a:lnTo>
                    <a:pt x="1463961" y="2024873"/>
                  </a:lnTo>
                  <a:lnTo>
                    <a:pt x="1457614" y="2033338"/>
                  </a:lnTo>
                  <a:lnTo>
                    <a:pt x="1450739" y="2042068"/>
                  </a:lnTo>
                  <a:lnTo>
                    <a:pt x="1443334" y="2050004"/>
                  </a:lnTo>
                  <a:lnTo>
                    <a:pt x="1435930" y="2057940"/>
                  </a:lnTo>
                  <a:lnTo>
                    <a:pt x="1427997" y="2065612"/>
                  </a:lnTo>
                  <a:lnTo>
                    <a:pt x="1419535" y="2072755"/>
                  </a:lnTo>
                  <a:lnTo>
                    <a:pt x="1410543" y="2079104"/>
                  </a:lnTo>
                  <a:lnTo>
                    <a:pt x="1401817" y="2085453"/>
                  </a:lnTo>
                  <a:lnTo>
                    <a:pt x="1392561" y="2091273"/>
                  </a:lnTo>
                  <a:lnTo>
                    <a:pt x="1382777" y="2096828"/>
                  </a:lnTo>
                  <a:lnTo>
                    <a:pt x="1372992" y="2101855"/>
                  </a:lnTo>
                  <a:lnTo>
                    <a:pt x="1362415" y="2106352"/>
                  </a:lnTo>
                  <a:lnTo>
                    <a:pt x="1352101" y="2110320"/>
                  </a:lnTo>
                  <a:lnTo>
                    <a:pt x="1341259" y="2114024"/>
                  </a:lnTo>
                  <a:lnTo>
                    <a:pt x="1330417" y="2116934"/>
                  </a:lnTo>
                  <a:lnTo>
                    <a:pt x="1319310" y="2119314"/>
                  </a:lnTo>
                  <a:lnTo>
                    <a:pt x="1307939" y="2121431"/>
                  </a:lnTo>
                  <a:lnTo>
                    <a:pt x="1296304" y="2123018"/>
                  </a:lnTo>
                  <a:lnTo>
                    <a:pt x="1284933" y="2123812"/>
                  </a:lnTo>
                  <a:lnTo>
                    <a:pt x="1273033" y="2124076"/>
                  </a:lnTo>
                  <a:lnTo>
                    <a:pt x="230859" y="2124076"/>
                  </a:lnTo>
                  <a:lnTo>
                    <a:pt x="218959" y="2123812"/>
                  </a:lnTo>
                  <a:lnTo>
                    <a:pt x="207059" y="2123018"/>
                  </a:lnTo>
                  <a:lnTo>
                    <a:pt x="195688" y="2121431"/>
                  </a:lnTo>
                  <a:lnTo>
                    <a:pt x="184582" y="2119314"/>
                  </a:lnTo>
                  <a:lnTo>
                    <a:pt x="173211" y="2116934"/>
                  </a:lnTo>
                  <a:lnTo>
                    <a:pt x="162104" y="2114024"/>
                  </a:lnTo>
                  <a:lnTo>
                    <a:pt x="151526" y="2110320"/>
                  </a:lnTo>
                  <a:lnTo>
                    <a:pt x="140948" y="2106352"/>
                  </a:lnTo>
                  <a:lnTo>
                    <a:pt x="130900" y="2101855"/>
                  </a:lnTo>
                  <a:lnTo>
                    <a:pt x="120851" y="2096828"/>
                  </a:lnTo>
                  <a:lnTo>
                    <a:pt x="111331" y="2091273"/>
                  </a:lnTo>
                  <a:lnTo>
                    <a:pt x="101811" y="2085453"/>
                  </a:lnTo>
                  <a:lnTo>
                    <a:pt x="92820" y="2079104"/>
                  </a:lnTo>
                  <a:lnTo>
                    <a:pt x="84357" y="2072755"/>
                  </a:lnTo>
                  <a:lnTo>
                    <a:pt x="75895" y="2065612"/>
                  </a:lnTo>
                  <a:lnTo>
                    <a:pt x="67962" y="2057940"/>
                  </a:lnTo>
                  <a:lnTo>
                    <a:pt x="60293" y="2050004"/>
                  </a:lnTo>
                  <a:lnTo>
                    <a:pt x="53153" y="2042068"/>
                  </a:lnTo>
                  <a:lnTo>
                    <a:pt x="46278" y="2033338"/>
                  </a:lnTo>
                  <a:lnTo>
                    <a:pt x="39666" y="2024873"/>
                  </a:lnTo>
                  <a:lnTo>
                    <a:pt x="33584" y="2015614"/>
                  </a:lnTo>
                  <a:lnTo>
                    <a:pt x="28031" y="2006090"/>
                  </a:lnTo>
                  <a:lnTo>
                    <a:pt x="23006" y="1996567"/>
                  </a:lnTo>
                  <a:lnTo>
                    <a:pt x="18511" y="1986249"/>
                  </a:lnTo>
                  <a:lnTo>
                    <a:pt x="14280" y="1976197"/>
                  </a:lnTo>
                  <a:lnTo>
                    <a:pt x="10578" y="1965880"/>
                  </a:lnTo>
                  <a:lnTo>
                    <a:pt x="7669" y="1955033"/>
                  </a:lnTo>
                  <a:lnTo>
                    <a:pt x="4760" y="1944187"/>
                  </a:lnTo>
                  <a:lnTo>
                    <a:pt x="2909" y="1933076"/>
                  </a:lnTo>
                  <a:lnTo>
                    <a:pt x="1322" y="1921701"/>
                  </a:lnTo>
                  <a:lnTo>
                    <a:pt x="529" y="1910326"/>
                  </a:lnTo>
                  <a:lnTo>
                    <a:pt x="0" y="1898686"/>
                  </a:lnTo>
                  <a:lnTo>
                    <a:pt x="0" y="633378"/>
                  </a:lnTo>
                  <a:lnTo>
                    <a:pt x="529" y="621739"/>
                  </a:lnTo>
                  <a:lnTo>
                    <a:pt x="1322" y="610363"/>
                  </a:lnTo>
                  <a:lnTo>
                    <a:pt x="2909" y="598988"/>
                  </a:lnTo>
                  <a:lnTo>
                    <a:pt x="4760" y="587613"/>
                  </a:lnTo>
                  <a:lnTo>
                    <a:pt x="7669" y="577031"/>
                  </a:lnTo>
                  <a:lnTo>
                    <a:pt x="10578" y="566449"/>
                  </a:lnTo>
                  <a:lnTo>
                    <a:pt x="14280" y="555867"/>
                  </a:lnTo>
                  <a:lnTo>
                    <a:pt x="18511" y="545550"/>
                  </a:lnTo>
                  <a:lnTo>
                    <a:pt x="23006" y="535762"/>
                  </a:lnTo>
                  <a:lnTo>
                    <a:pt x="28031" y="525974"/>
                  </a:lnTo>
                  <a:lnTo>
                    <a:pt x="33584" y="516451"/>
                  </a:lnTo>
                  <a:lnTo>
                    <a:pt x="39666" y="507456"/>
                  </a:lnTo>
                  <a:lnTo>
                    <a:pt x="46278" y="498462"/>
                  </a:lnTo>
                  <a:lnTo>
                    <a:pt x="53153" y="489996"/>
                  </a:lnTo>
                  <a:lnTo>
                    <a:pt x="60293" y="481795"/>
                  </a:lnTo>
                  <a:lnTo>
                    <a:pt x="67962" y="474124"/>
                  </a:lnTo>
                  <a:lnTo>
                    <a:pt x="75895" y="466717"/>
                  </a:lnTo>
                  <a:lnTo>
                    <a:pt x="84357" y="459574"/>
                  </a:lnTo>
                  <a:lnTo>
                    <a:pt x="92820" y="452696"/>
                  </a:lnTo>
                  <a:lnTo>
                    <a:pt x="101811" y="446347"/>
                  </a:lnTo>
                  <a:lnTo>
                    <a:pt x="111331" y="440527"/>
                  </a:lnTo>
                  <a:lnTo>
                    <a:pt x="120851" y="435236"/>
                  </a:lnTo>
                  <a:lnTo>
                    <a:pt x="130900" y="430474"/>
                  </a:lnTo>
                  <a:lnTo>
                    <a:pt x="140948" y="425712"/>
                  </a:lnTo>
                  <a:lnTo>
                    <a:pt x="151526" y="421744"/>
                  </a:lnTo>
                  <a:lnTo>
                    <a:pt x="162104" y="418305"/>
                  </a:lnTo>
                  <a:lnTo>
                    <a:pt x="173211" y="415131"/>
                  </a:lnTo>
                  <a:lnTo>
                    <a:pt x="184582" y="412485"/>
                  </a:lnTo>
                  <a:lnTo>
                    <a:pt x="195688" y="410634"/>
                  </a:lnTo>
                  <a:lnTo>
                    <a:pt x="207059" y="409311"/>
                  </a:lnTo>
                  <a:lnTo>
                    <a:pt x="218959" y="408253"/>
                  </a:lnTo>
                  <a:lnTo>
                    <a:pt x="230859" y="407988"/>
                  </a:lnTo>
                  <a:lnTo>
                    <a:pt x="1273033" y="407988"/>
                  </a:lnTo>
                  <a:lnTo>
                    <a:pt x="1284933" y="408253"/>
                  </a:lnTo>
                  <a:lnTo>
                    <a:pt x="1296304" y="409311"/>
                  </a:lnTo>
                  <a:lnTo>
                    <a:pt x="1307939" y="410369"/>
                  </a:lnTo>
                  <a:lnTo>
                    <a:pt x="1319310" y="412485"/>
                  </a:lnTo>
                  <a:lnTo>
                    <a:pt x="1330417" y="415131"/>
                  </a:lnTo>
                  <a:lnTo>
                    <a:pt x="1341259" y="418305"/>
                  </a:lnTo>
                  <a:lnTo>
                    <a:pt x="1352101" y="421744"/>
                  </a:lnTo>
                  <a:lnTo>
                    <a:pt x="1362415" y="425712"/>
                  </a:lnTo>
                  <a:lnTo>
                    <a:pt x="1372992" y="430210"/>
                  </a:lnTo>
                  <a:lnTo>
                    <a:pt x="1382777" y="435236"/>
                  </a:lnTo>
                  <a:lnTo>
                    <a:pt x="1392561" y="440527"/>
                  </a:lnTo>
                  <a:lnTo>
                    <a:pt x="1401817" y="446347"/>
                  </a:lnTo>
                  <a:lnTo>
                    <a:pt x="1410543" y="452696"/>
                  </a:lnTo>
                  <a:lnTo>
                    <a:pt x="1419535" y="459574"/>
                  </a:lnTo>
                  <a:lnTo>
                    <a:pt x="1427997" y="466452"/>
                  </a:lnTo>
                  <a:lnTo>
                    <a:pt x="1435930" y="473859"/>
                  </a:lnTo>
                  <a:lnTo>
                    <a:pt x="1443334" y="481795"/>
                  </a:lnTo>
                  <a:lnTo>
                    <a:pt x="1450739" y="489996"/>
                  </a:lnTo>
                  <a:lnTo>
                    <a:pt x="1457614" y="498462"/>
                  </a:lnTo>
                  <a:lnTo>
                    <a:pt x="1463961" y="507456"/>
                  </a:lnTo>
                  <a:lnTo>
                    <a:pt x="1469779" y="516451"/>
                  </a:lnTo>
                  <a:lnTo>
                    <a:pt x="1475332" y="525974"/>
                  </a:lnTo>
                  <a:lnTo>
                    <a:pt x="1480621" y="535762"/>
                  </a:lnTo>
                  <a:lnTo>
                    <a:pt x="1485381" y="545550"/>
                  </a:lnTo>
                  <a:lnTo>
                    <a:pt x="1489348" y="555867"/>
                  </a:lnTo>
                  <a:lnTo>
                    <a:pt x="1493050" y="566449"/>
                  </a:lnTo>
                  <a:lnTo>
                    <a:pt x="1495959" y="577031"/>
                  </a:lnTo>
                  <a:lnTo>
                    <a:pt x="1498603" y="587613"/>
                  </a:lnTo>
                  <a:lnTo>
                    <a:pt x="1500719" y="598988"/>
                  </a:lnTo>
                  <a:lnTo>
                    <a:pt x="1502305" y="610363"/>
                  </a:lnTo>
                  <a:lnTo>
                    <a:pt x="1503099" y="621739"/>
                  </a:lnTo>
                  <a:lnTo>
                    <a:pt x="1503363" y="633378"/>
                  </a:lnTo>
                  <a:lnTo>
                    <a:pt x="1503363" y="635094"/>
                  </a:lnTo>
                  <a:lnTo>
                    <a:pt x="1950691" y="197947"/>
                  </a:lnTo>
                  <a:close/>
                  <a:moveTo>
                    <a:pt x="2235011" y="0"/>
                  </a:moveTo>
                  <a:lnTo>
                    <a:pt x="2244532" y="265"/>
                  </a:lnTo>
                  <a:lnTo>
                    <a:pt x="2254054" y="794"/>
                  </a:lnTo>
                  <a:lnTo>
                    <a:pt x="2263575" y="2117"/>
                  </a:lnTo>
                  <a:lnTo>
                    <a:pt x="2272832" y="3440"/>
                  </a:lnTo>
                  <a:lnTo>
                    <a:pt x="2282354" y="5557"/>
                  </a:lnTo>
                  <a:lnTo>
                    <a:pt x="2291611" y="7939"/>
                  </a:lnTo>
                  <a:lnTo>
                    <a:pt x="2300867" y="11115"/>
                  </a:lnTo>
                  <a:lnTo>
                    <a:pt x="2309860" y="14290"/>
                  </a:lnTo>
                  <a:lnTo>
                    <a:pt x="2318588" y="18260"/>
                  </a:lnTo>
                  <a:lnTo>
                    <a:pt x="2327316" y="22229"/>
                  </a:lnTo>
                  <a:lnTo>
                    <a:pt x="2336044" y="26728"/>
                  </a:lnTo>
                  <a:lnTo>
                    <a:pt x="2344243" y="32021"/>
                  </a:lnTo>
                  <a:lnTo>
                    <a:pt x="2352442" y="37578"/>
                  </a:lnTo>
                  <a:lnTo>
                    <a:pt x="2360376" y="43400"/>
                  </a:lnTo>
                  <a:lnTo>
                    <a:pt x="2368046" y="50016"/>
                  </a:lnTo>
                  <a:lnTo>
                    <a:pt x="2375187" y="56897"/>
                  </a:lnTo>
                  <a:lnTo>
                    <a:pt x="2382328" y="64042"/>
                  </a:lnTo>
                  <a:lnTo>
                    <a:pt x="2388940" y="71451"/>
                  </a:lnTo>
                  <a:lnTo>
                    <a:pt x="2395024" y="79126"/>
                  </a:lnTo>
                  <a:lnTo>
                    <a:pt x="2400842" y="87065"/>
                  </a:lnTo>
                  <a:lnTo>
                    <a:pt x="2406132" y="95533"/>
                  </a:lnTo>
                  <a:lnTo>
                    <a:pt x="2410893" y="103737"/>
                  </a:lnTo>
                  <a:lnTo>
                    <a:pt x="2415124" y="112205"/>
                  </a:lnTo>
                  <a:lnTo>
                    <a:pt x="2418827" y="120938"/>
                  </a:lnTo>
                  <a:lnTo>
                    <a:pt x="2422265" y="129671"/>
                  </a:lnTo>
                  <a:lnTo>
                    <a:pt x="2425175" y="138669"/>
                  </a:lnTo>
                  <a:lnTo>
                    <a:pt x="2427820" y="147666"/>
                  </a:lnTo>
                  <a:lnTo>
                    <a:pt x="2429935" y="156928"/>
                  </a:lnTo>
                  <a:lnTo>
                    <a:pt x="2431522" y="165926"/>
                  </a:lnTo>
                  <a:lnTo>
                    <a:pt x="2432580" y="175188"/>
                  </a:lnTo>
                  <a:lnTo>
                    <a:pt x="2433109" y="184450"/>
                  </a:lnTo>
                  <a:lnTo>
                    <a:pt x="2433638" y="193713"/>
                  </a:lnTo>
                  <a:lnTo>
                    <a:pt x="2433109" y="203239"/>
                  </a:lnTo>
                  <a:lnTo>
                    <a:pt x="2432580" y="212502"/>
                  </a:lnTo>
                  <a:lnTo>
                    <a:pt x="2431522" y="221764"/>
                  </a:lnTo>
                  <a:lnTo>
                    <a:pt x="2429935" y="231026"/>
                  </a:lnTo>
                  <a:lnTo>
                    <a:pt x="2427820" y="240024"/>
                  </a:lnTo>
                  <a:lnTo>
                    <a:pt x="2425175" y="249021"/>
                  </a:lnTo>
                  <a:lnTo>
                    <a:pt x="2422265" y="258019"/>
                  </a:lnTo>
                  <a:lnTo>
                    <a:pt x="2418827" y="267016"/>
                  </a:lnTo>
                  <a:lnTo>
                    <a:pt x="2415124" y="275485"/>
                  </a:lnTo>
                  <a:lnTo>
                    <a:pt x="2410893" y="283953"/>
                  </a:lnTo>
                  <a:lnTo>
                    <a:pt x="2406132" y="292157"/>
                  </a:lnTo>
                  <a:lnTo>
                    <a:pt x="2400842" y="300625"/>
                  </a:lnTo>
                  <a:lnTo>
                    <a:pt x="2395024" y="308564"/>
                  </a:lnTo>
                  <a:lnTo>
                    <a:pt x="2388940" y="316238"/>
                  </a:lnTo>
                  <a:lnTo>
                    <a:pt x="2382328" y="323648"/>
                  </a:lnTo>
                  <a:lnTo>
                    <a:pt x="2375187" y="330793"/>
                  </a:lnTo>
                  <a:lnTo>
                    <a:pt x="2295842" y="408596"/>
                  </a:lnTo>
                  <a:lnTo>
                    <a:pt x="2015490" y="134434"/>
                  </a:lnTo>
                  <a:lnTo>
                    <a:pt x="2095099" y="56897"/>
                  </a:lnTo>
                  <a:lnTo>
                    <a:pt x="2102505" y="50016"/>
                  </a:lnTo>
                  <a:lnTo>
                    <a:pt x="2110175" y="43400"/>
                  </a:lnTo>
                  <a:lnTo>
                    <a:pt x="2117845" y="37578"/>
                  </a:lnTo>
                  <a:lnTo>
                    <a:pt x="2126044" y="32021"/>
                  </a:lnTo>
                  <a:lnTo>
                    <a:pt x="2134507" y="26728"/>
                  </a:lnTo>
                  <a:lnTo>
                    <a:pt x="2142971" y="22229"/>
                  </a:lnTo>
                  <a:lnTo>
                    <a:pt x="2151963" y="18260"/>
                  </a:lnTo>
                  <a:lnTo>
                    <a:pt x="2160427" y="14290"/>
                  </a:lnTo>
                  <a:lnTo>
                    <a:pt x="2169684" y="11115"/>
                  </a:lnTo>
                  <a:lnTo>
                    <a:pt x="2178676" y="7939"/>
                  </a:lnTo>
                  <a:lnTo>
                    <a:pt x="2187933" y="5557"/>
                  </a:lnTo>
                  <a:lnTo>
                    <a:pt x="2197454" y="3440"/>
                  </a:lnTo>
                  <a:lnTo>
                    <a:pt x="2206447" y="2117"/>
                  </a:lnTo>
                  <a:lnTo>
                    <a:pt x="2215968" y="794"/>
                  </a:lnTo>
                  <a:lnTo>
                    <a:pt x="2225490" y="265"/>
                  </a:lnTo>
                  <a:lnTo>
                    <a:pt x="223501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sp>
          <p:nvSpPr>
            <p:cNvPr id="30" name="MH_SubTitle_1"/>
            <p:cNvSpPr txBox="1">
              <a:spLocks noChangeArrowheads="1"/>
            </p:cNvSpPr>
            <p:nvPr>
              <p:custDataLst>
                <p:tags r:id="rId4"/>
              </p:custDataLst>
            </p:nvPr>
          </p:nvSpPr>
          <p:spPr bwMode="auto">
            <a:xfrm>
              <a:off x="8549696" y="1738674"/>
              <a:ext cx="3230730" cy="1296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10000"/>
                </a:lnSpc>
                <a:defRPr/>
              </a:pPr>
              <a:r>
                <a:rPr lang="en-US" altLang="zh-CN" sz="2000" dirty="0">
                  <a:latin typeface="微软雅黑" panose="020B0503020204020204" pitchFamily="34" charset="-122"/>
                  <a:ea typeface="微软雅黑" panose="020B0503020204020204" pitchFamily="34" charset="-122"/>
                </a:rPr>
                <a:t>1. </a:t>
              </a:r>
              <a:r>
                <a:rPr lang="zh-CN" altLang="en-US" sz="2000" dirty="0" smtClean="0">
                  <a:latin typeface="微软雅黑" panose="020B0503020204020204" pitchFamily="34" charset="-122"/>
                  <a:ea typeface="微软雅黑" panose="020B0503020204020204" pitchFamily="34" charset="-122"/>
                </a:rPr>
                <a:t>医疗基础设施资源失衡（公立医院、三甲医院占据主导地位）</a:t>
              </a:r>
              <a:endParaRPr lang="zh-CN" altLang="en-US" sz="2000" dirty="0">
                <a:latin typeface="微软雅黑" panose="020B0503020204020204" pitchFamily="34" charset="-122"/>
                <a:ea typeface="微软雅黑" panose="020B0503020204020204" pitchFamily="34" charset="-122"/>
              </a:endParaRPr>
            </a:p>
          </p:txBody>
        </p:sp>
        <p:sp>
          <p:nvSpPr>
            <p:cNvPr id="31" name="MH_SubTitle_2"/>
            <p:cNvSpPr txBox="1">
              <a:spLocks noChangeArrowheads="1"/>
            </p:cNvSpPr>
            <p:nvPr>
              <p:custDataLst>
                <p:tags r:id="rId5"/>
              </p:custDataLst>
            </p:nvPr>
          </p:nvSpPr>
          <p:spPr bwMode="auto">
            <a:xfrm>
              <a:off x="8549696" y="3391246"/>
              <a:ext cx="3626515" cy="661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10000"/>
                </a:lnSpc>
                <a:defRPr/>
              </a:pPr>
              <a:r>
                <a:rPr lang="en-US" altLang="zh-CN" sz="2000" dirty="0">
                  <a:latin typeface="微软雅黑" panose="020B0503020204020204" pitchFamily="34" charset="-122"/>
                  <a:ea typeface="微软雅黑" panose="020B0503020204020204" pitchFamily="34" charset="-122"/>
                </a:rPr>
                <a:t>2. </a:t>
              </a:r>
              <a:r>
                <a:rPr lang="zh-CN" altLang="en-US" sz="2000" dirty="0">
                  <a:latin typeface="微软雅黑" panose="020B0503020204020204" pitchFamily="34" charset="-122"/>
                  <a:ea typeface="微软雅黑" panose="020B0503020204020204" pitchFamily="34" charset="-122"/>
                </a:rPr>
                <a:t>医院之间信息共享不</a:t>
              </a:r>
              <a:r>
                <a:rPr lang="zh-CN" altLang="en-US" sz="2000" dirty="0" smtClean="0">
                  <a:latin typeface="微软雅黑" panose="020B0503020204020204" pitchFamily="34" charset="-122"/>
                  <a:ea typeface="微软雅黑" panose="020B0503020204020204" pitchFamily="34" charset="-122"/>
                </a:rPr>
                <a:t>畅</a:t>
              </a:r>
              <a:endParaRPr lang="zh-CN" altLang="en-US" sz="2000" dirty="0">
                <a:latin typeface="微软雅黑" panose="020B0503020204020204" pitchFamily="34" charset="-122"/>
                <a:ea typeface="微软雅黑" panose="020B0503020204020204" pitchFamily="34" charset="-122"/>
              </a:endParaRPr>
            </a:p>
          </p:txBody>
        </p:sp>
        <p:sp>
          <p:nvSpPr>
            <p:cNvPr id="32" name="MH_SubTitle_3"/>
            <p:cNvSpPr txBox="1">
              <a:spLocks noChangeArrowheads="1"/>
            </p:cNvSpPr>
            <p:nvPr>
              <p:custDataLst>
                <p:tags r:id="rId6"/>
              </p:custDataLst>
            </p:nvPr>
          </p:nvSpPr>
          <p:spPr bwMode="auto">
            <a:xfrm>
              <a:off x="8549696" y="4665812"/>
              <a:ext cx="3060413" cy="95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10000"/>
                </a:lnSpc>
                <a:defRPr/>
              </a:pPr>
              <a:r>
                <a:rPr lang="en-US" altLang="zh-CN" sz="2000" dirty="0">
                  <a:latin typeface="微软雅黑" panose="020B0503020204020204" pitchFamily="34" charset="-122"/>
                  <a:ea typeface="微软雅黑" panose="020B0503020204020204" pitchFamily="34" charset="-122"/>
                </a:rPr>
                <a:t>3. </a:t>
              </a:r>
              <a:r>
                <a:rPr lang="zh-CN" altLang="en-US" sz="2000" dirty="0">
                  <a:latin typeface="微软雅黑" panose="020B0503020204020204" pitchFamily="34" charset="-122"/>
                  <a:ea typeface="微软雅黑" panose="020B0503020204020204" pitchFamily="34" charset="-122"/>
                </a:rPr>
                <a:t>用户</a:t>
              </a:r>
              <a:r>
                <a:rPr lang="zh-CN" altLang="en-US" sz="2000" dirty="0" smtClean="0">
                  <a:latin typeface="微软雅黑" panose="020B0503020204020204" pitchFamily="34" charset="-122"/>
                  <a:ea typeface="微软雅黑" panose="020B0503020204020204" pitchFamily="34" charset="-122"/>
                </a:rPr>
                <a:t>体验</a:t>
              </a:r>
              <a:r>
                <a:rPr lang="zh-CN" altLang="en-US" sz="2000" dirty="0">
                  <a:latin typeface="微软雅黑" panose="020B0503020204020204" pitchFamily="34" charset="-122"/>
                  <a:ea typeface="微软雅黑" panose="020B0503020204020204" pitchFamily="34" charset="-122"/>
                </a:rPr>
                <a:t>表现</a:t>
              </a:r>
              <a:r>
                <a:rPr lang="zh-CN" altLang="en-US" sz="2000" dirty="0" smtClean="0">
                  <a:latin typeface="微软雅黑" panose="020B0503020204020204" pitchFamily="34" charset="-122"/>
                  <a:ea typeface="微软雅黑" panose="020B0503020204020204" pitchFamily="34" charset="-122"/>
                </a:rPr>
                <a:t>差</a:t>
              </a:r>
              <a:endParaRPr lang="en-US" altLang="zh-CN" sz="2000" dirty="0" smtClean="0">
                <a:latin typeface="微软雅黑" panose="020B0503020204020204" pitchFamily="34" charset="-122"/>
                <a:ea typeface="微软雅黑" panose="020B0503020204020204" pitchFamily="34" charset="-122"/>
              </a:endParaRPr>
            </a:p>
            <a:p>
              <a:pPr>
                <a:lnSpc>
                  <a:spcPct val="110000"/>
                </a:lnSpc>
                <a:defRPr/>
              </a:pPr>
              <a:r>
                <a:rPr lang="zh-CN" altLang="en-US" sz="2000" dirty="0" smtClean="0">
                  <a:latin typeface="微软雅黑" panose="020B0503020204020204" pitchFamily="34" charset="-122"/>
                  <a:ea typeface="微软雅黑" panose="020B0503020204020204" pitchFamily="34" charset="-122"/>
                </a:rPr>
                <a:t>（看病难、医护态度差）</a:t>
              </a:r>
              <a:endParaRPr lang="zh-CN" altLang="en-US" sz="2000" dirty="0">
                <a:latin typeface="微软雅黑" panose="020B0503020204020204" pitchFamily="34" charset="-122"/>
                <a:ea typeface="微软雅黑" panose="020B0503020204020204" pitchFamily="34" charset="-122"/>
              </a:endParaRPr>
            </a:p>
          </p:txBody>
        </p:sp>
        <p:sp>
          <p:nvSpPr>
            <p:cNvPr id="34" name="圆角矩形 33"/>
            <p:cNvSpPr/>
            <p:nvPr/>
          </p:nvSpPr>
          <p:spPr>
            <a:xfrm>
              <a:off x="7665075" y="1458281"/>
              <a:ext cx="4085642" cy="4342018"/>
            </a:xfrm>
            <a:prstGeom prst="roundRect">
              <a:avLst/>
            </a:prstGeom>
            <a:noFill/>
            <a:ln w="28575">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452741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0"/>
                                        <p:tgtEl>
                                          <p:spTgt spid="14"/>
                                        </p:tgtEl>
                                      </p:cBhvr>
                                    </p:animEffect>
                                    <p:anim calcmode="lin" valueType="num">
                                      <p:cBhvr>
                                        <p:cTn id="18" dur="1000" fill="hold"/>
                                        <p:tgtEl>
                                          <p:spTgt spid="14"/>
                                        </p:tgtEl>
                                        <p:attrNameLst>
                                          <p:attrName>ppt_x</p:attrName>
                                        </p:attrNameLst>
                                      </p:cBhvr>
                                      <p:tavLst>
                                        <p:tav tm="0">
                                          <p:val>
                                            <p:strVal val="#ppt_x"/>
                                          </p:val>
                                        </p:tav>
                                        <p:tav tm="100000">
                                          <p:val>
                                            <p:strVal val="#ppt_x"/>
                                          </p:val>
                                        </p:tav>
                                      </p:tavLst>
                                    </p:anim>
                                    <p:anim calcmode="lin" valueType="num">
                                      <p:cBhvr>
                                        <p:cTn id="1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1000"/>
                                        <p:tgtEl>
                                          <p:spTgt spid="15"/>
                                        </p:tgtEl>
                                      </p:cBhvr>
                                    </p:animEffect>
                                    <p:anim calcmode="lin" valueType="num">
                                      <p:cBhvr>
                                        <p:cTn id="25" dur="1000" fill="hold"/>
                                        <p:tgtEl>
                                          <p:spTgt spid="15"/>
                                        </p:tgtEl>
                                        <p:attrNameLst>
                                          <p:attrName>ppt_x</p:attrName>
                                        </p:attrNameLst>
                                      </p:cBhvr>
                                      <p:tavLst>
                                        <p:tav tm="0">
                                          <p:val>
                                            <p:strVal val="#ppt_x"/>
                                          </p:val>
                                        </p:tav>
                                        <p:tav tm="100000">
                                          <p:val>
                                            <p:strVal val="#ppt_x"/>
                                          </p:val>
                                        </p:tav>
                                      </p:tavLst>
                                    </p:anim>
                                    <p:anim calcmode="lin" valueType="num">
                                      <p:cBhvr>
                                        <p:cTn id="2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H_Number_1">
            <a:hlinkClick r:id="rId15" action="ppaction://hlinksldjump"/>
          </p:cNvPr>
          <p:cNvSpPr/>
          <p:nvPr>
            <p:custDataLst>
              <p:tags r:id="rId2"/>
            </p:custDataLst>
          </p:nvPr>
        </p:nvSpPr>
        <p:spPr>
          <a:xfrm>
            <a:off x="4383314" y="1671850"/>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01</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65" name="MH_Number_2">
            <a:hlinkClick r:id="rId15" action="ppaction://hlinksldjump"/>
          </p:cNvPr>
          <p:cNvSpPr/>
          <p:nvPr>
            <p:custDataLst>
              <p:tags r:id="rId3"/>
            </p:custDataLst>
          </p:nvPr>
        </p:nvSpPr>
        <p:spPr>
          <a:xfrm>
            <a:off x="4383314" y="2819722"/>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3200" dirty="0">
                <a:solidFill>
                  <a:schemeClr val="tx1"/>
                </a:solidFill>
                <a:latin typeface="华文细黑" panose="02010600040101010101" pitchFamily="2" charset="-122"/>
                <a:ea typeface="华文细黑" panose="02010600040101010101" pitchFamily="2" charset="-122"/>
              </a:rPr>
              <a:t>02</a:t>
            </a:r>
          </a:p>
        </p:txBody>
      </p:sp>
      <p:sp>
        <p:nvSpPr>
          <p:cNvPr id="68" name="MH_Number_3">
            <a:hlinkClick r:id="rId15" action="ppaction://hlinksldjump"/>
          </p:cNvPr>
          <p:cNvSpPr/>
          <p:nvPr>
            <p:custDataLst>
              <p:tags r:id="rId4"/>
            </p:custDataLst>
          </p:nvPr>
        </p:nvSpPr>
        <p:spPr>
          <a:xfrm>
            <a:off x="4383314" y="3967594"/>
            <a:ext cx="753476" cy="134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03</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6" name="MH_Entry_1">
            <a:hlinkClick r:id="rId15" action="ppaction://hlinksldjump"/>
          </p:cNvPr>
          <p:cNvSpPr txBox="1"/>
          <p:nvPr>
            <p:custDataLst>
              <p:tags r:id="rId5"/>
            </p:custDataLst>
          </p:nvPr>
        </p:nvSpPr>
        <p:spPr>
          <a:xfrm>
            <a:off x="5483456" y="1896420"/>
            <a:ext cx="4933084" cy="855208"/>
          </a:xfrm>
          <a:prstGeom prst="rect">
            <a:avLst/>
          </a:prstGeom>
          <a:noFill/>
        </p:spPr>
        <p:txBody>
          <a:bodyPr wrap="square" lIns="0" tIns="0" rIns="0" bIns="0" rtlCol="0" anchor="ctr" anchorCtr="0">
            <a:normAutofit/>
          </a:bodyPr>
          <a:lstStyle/>
          <a:p>
            <a:r>
              <a:rPr lang="zh-CN" altLang="en-US" sz="2800" dirty="0" smtClean="0">
                <a:solidFill>
                  <a:schemeClr val="bg1">
                    <a:lumMod val="85000"/>
                  </a:schemeClr>
                </a:solidFill>
                <a:latin typeface="微软雅黑" panose="020B0503020204020204" pitchFamily="34" charset="-122"/>
                <a:ea typeface="微软雅黑" panose="020B0503020204020204" pitchFamily="34" charset="-122"/>
              </a:rPr>
              <a:t>移动医疗概述</a:t>
            </a:r>
            <a:endParaRPr lang="zh-CN" altLang="en-US" sz="28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96" name="MH_Entry_2">
            <a:hlinkClick r:id="rId15" action="ppaction://hlinksldjump"/>
          </p:cNvPr>
          <p:cNvSpPr txBox="1"/>
          <p:nvPr>
            <p:custDataLst>
              <p:tags r:id="rId6"/>
            </p:custDataLst>
          </p:nvPr>
        </p:nvSpPr>
        <p:spPr>
          <a:xfrm>
            <a:off x="5483456" y="3043478"/>
            <a:ext cx="4933084" cy="855208"/>
          </a:xfrm>
          <a:prstGeom prst="rect">
            <a:avLst/>
          </a:prstGeom>
          <a:noFill/>
        </p:spPr>
        <p:txBody>
          <a:bodyPr wrap="square" lIns="0" tIns="0" rIns="0" bIns="0" rtlCol="0" anchor="ctr" anchorCtr="0">
            <a:normAutofit/>
          </a:bodyPr>
          <a:lstStyle/>
          <a:p>
            <a:r>
              <a:rPr lang="zh-CN" altLang="en-US" sz="3200" dirty="0" smtClean="0">
                <a:latin typeface="微软雅黑" panose="020B0503020204020204" pitchFamily="34" charset="-122"/>
                <a:ea typeface="微软雅黑" panose="020B0503020204020204" pitchFamily="34" charset="-122"/>
              </a:rPr>
              <a:t>移动医疗案例分析</a:t>
            </a:r>
            <a:endParaRPr lang="zh-CN" altLang="en-US" sz="3200" dirty="0">
              <a:latin typeface="微软雅黑" panose="020B0503020204020204" pitchFamily="34" charset="-122"/>
              <a:ea typeface="微软雅黑" panose="020B0503020204020204" pitchFamily="34" charset="-122"/>
            </a:endParaRPr>
          </a:p>
        </p:txBody>
      </p:sp>
      <p:sp>
        <p:nvSpPr>
          <p:cNvPr id="97" name="MH_Entry_3">
            <a:hlinkClick r:id="rId15" action="ppaction://hlinksldjump"/>
          </p:cNvPr>
          <p:cNvSpPr txBox="1"/>
          <p:nvPr>
            <p:custDataLst>
              <p:tags r:id="rId7"/>
            </p:custDataLst>
          </p:nvPr>
        </p:nvSpPr>
        <p:spPr>
          <a:xfrm>
            <a:off x="5483456" y="4190536"/>
            <a:ext cx="4933084" cy="855208"/>
          </a:xfrm>
          <a:prstGeom prst="rect">
            <a:avLst/>
          </a:prstGeom>
          <a:noFill/>
        </p:spPr>
        <p:txBody>
          <a:bodyPr wrap="square" lIns="0" tIns="0" rIns="0" bIns="0" rtlCol="0" anchor="ctr" anchorCtr="0">
            <a:normAutofit/>
          </a:bodyPr>
          <a:lstStyle/>
          <a:p>
            <a:r>
              <a:rPr lang="zh-CN" altLang="en-US" sz="2800" dirty="0">
                <a:solidFill>
                  <a:schemeClr val="bg1">
                    <a:lumMod val="85000"/>
                  </a:schemeClr>
                </a:solidFill>
                <a:latin typeface="微软雅黑" panose="020B0503020204020204" pitchFamily="34" charset="-122"/>
                <a:ea typeface="微软雅黑" panose="020B0503020204020204" pitchFamily="34" charset="-122"/>
              </a:rPr>
              <a:t>总结</a:t>
            </a:r>
          </a:p>
        </p:txBody>
      </p:sp>
      <p:sp>
        <p:nvSpPr>
          <p:cNvPr id="23" name="MH_Others_1"/>
          <p:cNvSpPr/>
          <p:nvPr>
            <p:custDataLst>
              <p:tags r:id="rId8"/>
            </p:custDataLst>
          </p:nvPr>
        </p:nvSpPr>
        <p:spPr>
          <a:xfrm>
            <a:off x="5125129" y="1904386"/>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24" name="MH_Others_2"/>
          <p:cNvSpPr/>
          <p:nvPr>
            <p:custDataLst>
              <p:tags r:id="rId9"/>
            </p:custDataLst>
          </p:nvPr>
        </p:nvSpPr>
        <p:spPr>
          <a:xfrm>
            <a:off x="5125129" y="3052258"/>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a:solidFill>
                  <a:schemeClr val="tx1"/>
                </a:solidFill>
                <a:latin typeface="华文细黑" panose="02010600040101010101" pitchFamily="2" charset="-122"/>
                <a:ea typeface="华文细黑" panose="02010600040101010101" pitchFamily="2" charset="-122"/>
              </a:rPr>
              <a:t>-</a:t>
            </a:r>
            <a:endParaRPr lang="zh-CN" altLang="en-US" sz="2800">
              <a:solidFill>
                <a:schemeClr val="tx1"/>
              </a:solidFill>
              <a:latin typeface="华文细黑" panose="02010600040101010101" pitchFamily="2" charset="-122"/>
              <a:ea typeface="华文细黑" panose="02010600040101010101" pitchFamily="2" charset="-122"/>
            </a:endParaRPr>
          </a:p>
        </p:txBody>
      </p:sp>
      <p:sp>
        <p:nvSpPr>
          <p:cNvPr id="25" name="MH_Others_3"/>
          <p:cNvSpPr/>
          <p:nvPr>
            <p:custDataLst>
              <p:tags r:id="rId10"/>
            </p:custDataLst>
          </p:nvPr>
        </p:nvSpPr>
        <p:spPr>
          <a:xfrm>
            <a:off x="5125129" y="4200130"/>
            <a:ext cx="293788" cy="8308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2800" dirty="0">
                <a:solidFill>
                  <a:schemeClr val="bg1">
                    <a:lumMod val="85000"/>
                  </a:schemeClr>
                </a:solidFill>
                <a:latin typeface="华文细黑" panose="02010600040101010101" pitchFamily="2" charset="-122"/>
                <a:ea typeface="华文细黑" panose="02010600040101010101" pitchFamily="2" charset="-122"/>
              </a:rPr>
              <a:t>-</a:t>
            </a:r>
            <a:endParaRPr lang="zh-CN" altLang="en-US" sz="2800" dirty="0">
              <a:solidFill>
                <a:schemeClr val="bg1">
                  <a:lumMod val="85000"/>
                </a:schemeClr>
              </a:solidFill>
              <a:latin typeface="华文细黑" panose="02010600040101010101" pitchFamily="2" charset="-122"/>
              <a:ea typeface="华文细黑" panose="02010600040101010101" pitchFamily="2" charset="-122"/>
            </a:endParaRPr>
          </a:p>
        </p:txBody>
      </p:sp>
      <p:sp>
        <p:nvSpPr>
          <p:cNvPr id="18" name="MH_Others_4"/>
          <p:cNvSpPr txBox="1"/>
          <p:nvPr>
            <p:custDataLst>
              <p:tags r:id="rId11"/>
            </p:custDataLst>
          </p:nvPr>
        </p:nvSpPr>
        <p:spPr>
          <a:xfrm rot="16200000">
            <a:off x="160407" y="2737680"/>
            <a:ext cx="5808000" cy="1862048"/>
          </a:xfrm>
          <a:prstGeom prst="rect">
            <a:avLst/>
          </a:prstGeom>
          <a:noFill/>
        </p:spPr>
        <p:txBody>
          <a:bodyPr wrap="square" rtlCol="0">
            <a:noAutofit/>
          </a:bodyPr>
          <a:lstStyle/>
          <a:p>
            <a:r>
              <a:rPr lang="en-US" altLang="zh-CN" sz="11500" dirty="0">
                <a:solidFill>
                  <a:schemeClr val="accent1">
                    <a:lumMod val="60000"/>
                    <a:lumOff val="40000"/>
                  </a:schemeClr>
                </a:solidFill>
                <a:latin typeface="Calisto MT" pitchFamily="18" charset="0"/>
                <a:cs typeface="Arial" pitchFamily="34" charset="0"/>
              </a:rPr>
              <a:t>Contents</a:t>
            </a:r>
            <a:endParaRPr lang="zh-CN" altLang="en-US" sz="11500" dirty="0">
              <a:solidFill>
                <a:schemeClr val="accent1">
                  <a:lumMod val="60000"/>
                  <a:lumOff val="40000"/>
                </a:schemeClr>
              </a:solidFill>
              <a:latin typeface="Calisto MT" pitchFamily="18" charset="0"/>
              <a:cs typeface="Arial" pitchFamily="34" charset="0"/>
            </a:endParaRPr>
          </a:p>
        </p:txBody>
      </p:sp>
      <p:sp>
        <p:nvSpPr>
          <p:cNvPr id="19" name="MH_Others_5"/>
          <p:cNvSpPr txBox="1"/>
          <p:nvPr>
            <p:custDataLst>
              <p:tags r:id="rId12"/>
            </p:custDataLst>
          </p:nvPr>
        </p:nvSpPr>
        <p:spPr>
          <a:xfrm>
            <a:off x="2855641" y="404665"/>
            <a:ext cx="800219" cy="461665"/>
          </a:xfrm>
          <a:prstGeom prst="rect">
            <a:avLst/>
          </a:prstGeom>
          <a:solidFill>
            <a:schemeClr val="accent1">
              <a:lumMod val="60000"/>
              <a:lumOff val="40000"/>
            </a:schemeClr>
          </a:solidFill>
        </p:spPr>
        <p:txBody>
          <a:bodyPr wrap="square" rtlCol="0">
            <a:noAutofit/>
          </a:bodyPr>
          <a:lstStyle/>
          <a:p>
            <a:r>
              <a:rPr lang="zh-CN" altLang="en-US" sz="2400" dirty="0">
                <a:solidFill>
                  <a:srgbClr val="FFFFFF"/>
                </a:solidFill>
                <a:latin typeface="华文中宋" panose="02010600040101010101" pitchFamily="2" charset="-122"/>
                <a:ea typeface="华文中宋" panose="02010600040101010101" pitchFamily="2" charset="-122"/>
              </a:rPr>
              <a:t>目录</a:t>
            </a:r>
          </a:p>
        </p:txBody>
      </p:sp>
      <p:cxnSp>
        <p:nvCxnSpPr>
          <p:cNvPr id="20" name="MH_Others_6"/>
          <p:cNvCxnSpPr/>
          <p:nvPr>
            <p:custDataLst>
              <p:tags r:id="rId13"/>
            </p:custDataLst>
          </p:nvPr>
        </p:nvCxnSpPr>
        <p:spPr>
          <a:xfrm>
            <a:off x="3921808" y="404664"/>
            <a:ext cx="0" cy="5976664"/>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8217189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a:graphicFrameLocks noGrp="1"/>
          </p:cNvGraphicFramePr>
          <p:nvPr>
            <p:extLst>
              <p:ext uri="{D42A27DB-BD31-4B8C-83A1-F6EECF244321}">
                <p14:modId xmlns:p14="http://schemas.microsoft.com/office/powerpoint/2010/main" val="444589894"/>
              </p:ext>
            </p:extLst>
          </p:nvPr>
        </p:nvGraphicFramePr>
        <p:xfrm>
          <a:off x="1845481" y="1911927"/>
          <a:ext cx="8745182" cy="4206240"/>
        </p:xfrm>
        <a:graphic>
          <a:graphicData uri="http://schemas.openxmlformats.org/drawingml/2006/table">
            <a:tbl>
              <a:tblPr firstRow="1" bandRow="1">
                <a:tableStyleId>{5C22544A-7EE6-4342-B048-85BDC9FD1C3A}</a:tableStyleId>
              </a:tblPr>
              <a:tblGrid>
                <a:gridCol w="2032000"/>
                <a:gridCol w="1840931"/>
                <a:gridCol w="2223069"/>
                <a:gridCol w="2649182"/>
              </a:tblGrid>
              <a:tr h="370840">
                <a:tc>
                  <a:txBody>
                    <a:bodyPr/>
                    <a:lstStyle/>
                    <a:p>
                      <a:pPr algn="ctr"/>
                      <a:r>
                        <a:rPr lang="zh-CN" altLang="en-US" dirty="0" smtClean="0">
                          <a:solidFill>
                            <a:schemeClr val="bg1">
                              <a:lumMod val="85000"/>
                            </a:schemeClr>
                          </a:solidFill>
                        </a:rPr>
                        <a:t>就医流程</a:t>
                      </a:r>
                      <a:endParaRPr lang="zh-CN" altLang="en-US" dirty="0">
                        <a:solidFill>
                          <a:schemeClr val="bg1">
                            <a:lumMod val="85000"/>
                          </a:schemeClr>
                        </a:solidFill>
                      </a:endParaRPr>
                    </a:p>
                  </a:txBody>
                  <a:tcPr/>
                </a:tc>
                <a:tc>
                  <a:txBody>
                    <a:bodyPr/>
                    <a:lstStyle/>
                    <a:p>
                      <a:pPr marL="0" algn="ctr" defTabSz="914400" rtl="0" eaLnBrk="1" latinLnBrk="0" hangingPunct="1">
                        <a:lnSpc>
                          <a:spcPct val="100000"/>
                        </a:lnSpc>
                      </a:pPr>
                      <a:r>
                        <a:rPr lang="zh-CN" altLang="en-US" sz="2400" b="1" kern="1200" dirty="0" smtClean="0">
                          <a:solidFill>
                            <a:schemeClr val="bg1"/>
                          </a:solidFill>
                          <a:latin typeface="微软雅黑" panose="020B0503020204020204" pitchFamily="34" charset="-122"/>
                          <a:ea typeface="微软雅黑" panose="020B0503020204020204" pitchFamily="34" charset="-122"/>
                          <a:cs typeface="+mn-cs"/>
                        </a:rPr>
                        <a:t>百度</a:t>
                      </a:r>
                      <a:endParaRPr lang="zh-CN" altLang="en-US" sz="2400" b="1" kern="1200" dirty="0">
                        <a:solidFill>
                          <a:schemeClr val="bg1"/>
                        </a:solidFill>
                        <a:latin typeface="微软雅黑" panose="020B0503020204020204" pitchFamily="34" charset="-122"/>
                        <a:ea typeface="微软雅黑" panose="020B0503020204020204" pitchFamily="34" charset="-122"/>
                        <a:cs typeface="+mn-cs"/>
                      </a:endParaRPr>
                    </a:p>
                  </a:txBody>
                  <a:tcPr/>
                </a:tc>
                <a:tc>
                  <a:txBody>
                    <a:bodyPr/>
                    <a:lstStyle/>
                    <a:p>
                      <a:pPr marL="0" algn="ctr" defTabSz="914400" rtl="0" eaLnBrk="1" latinLnBrk="0" hangingPunct="1">
                        <a:lnSpc>
                          <a:spcPct val="100000"/>
                        </a:lnSpc>
                      </a:pPr>
                      <a:r>
                        <a:rPr lang="zh-CN" altLang="en-US" sz="2400" b="1" kern="1200" dirty="0" smtClean="0">
                          <a:solidFill>
                            <a:schemeClr val="bg1"/>
                          </a:solidFill>
                          <a:latin typeface="微软雅黑" panose="020B0503020204020204" pitchFamily="34" charset="-122"/>
                          <a:ea typeface="微软雅黑" panose="020B0503020204020204" pitchFamily="34" charset="-122"/>
                          <a:cs typeface="+mn-cs"/>
                        </a:rPr>
                        <a:t>阿里巴巴</a:t>
                      </a:r>
                      <a:endParaRPr lang="zh-CN" altLang="en-US" sz="2400" b="1" kern="1200" dirty="0">
                        <a:solidFill>
                          <a:schemeClr val="bg1"/>
                        </a:solidFill>
                        <a:latin typeface="微软雅黑" panose="020B0503020204020204" pitchFamily="34" charset="-122"/>
                        <a:ea typeface="微软雅黑" panose="020B0503020204020204" pitchFamily="34" charset="-122"/>
                        <a:cs typeface="+mn-cs"/>
                      </a:endParaRPr>
                    </a:p>
                  </a:txBody>
                  <a:tcPr/>
                </a:tc>
                <a:tc>
                  <a:txBody>
                    <a:bodyPr/>
                    <a:lstStyle/>
                    <a:p>
                      <a:pPr marL="0" algn="ctr" defTabSz="914400" rtl="0" eaLnBrk="1" latinLnBrk="0" hangingPunct="1">
                        <a:lnSpc>
                          <a:spcPct val="100000"/>
                        </a:lnSpc>
                      </a:pPr>
                      <a:r>
                        <a:rPr lang="zh-CN" altLang="en-US" sz="2400" b="1" kern="1200" dirty="0" smtClean="0">
                          <a:solidFill>
                            <a:schemeClr val="bg1"/>
                          </a:solidFill>
                          <a:latin typeface="微软雅黑" panose="020B0503020204020204" pitchFamily="34" charset="-122"/>
                          <a:ea typeface="微软雅黑" panose="020B0503020204020204" pitchFamily="34" charset="-122"/>
                          <a:cs typeface="+mn-cs"/>
                        </a:rPr>
                        <a:t>腾讯</a:t>
                      </a:r>
                      <a:endParaRPr lang="zh-CN" altLang="en-US" sz="2400" b="1" kern="1200" dirty="0">
                        <a:solidFill>
                          <a:schemeClr val="bg1"/>
                        </a:solidFill>
                        <a:latin typeface="微软雅黑" panose="020B0503020204020204" pitchFamily="34" charset="-122"/>
                        <a:ea typeface="微软雅黑" panose="020B0503020204020204" pitchFamily="34" charset="-122"/>
                        <a:cs typeface="+mn-cs"/>
                      </a:endParaRPr>
                    </a:p>
                  </a:txBody>
                  <a:tcPr/>
                </a:tc>
              </a:tr>
              <a:tr h="370840">
                <a:tc>
                  <a:txBody>
                    <a:bodyPr/>
                    <a:lstStyle/>
                    <a:p>
                      <a:pPr algn="ctr">
                        <a:lnSpc>
                          <a:spcPct val="100000"/>
                        </a:lnSpc>
                      </a:pPr>
                      <a:r>
                        <a:rPr lang="zh-CN" altLang="en-US" sz="2400" b="1" dirty="0" smtClean="0">
                          <a:latin typeface="微软雅黑" panose="020B0503020204020204" pitchFamily="34" charset="-122"/>
                          <a:ea typeface="微软雅黑" panose="020B0503020204020204" pitchFamily="34" charset="-122"/>
                        </a:rPr>
                        <a:t>健康保健</a:t>
                      </a:r>
                      <a:endParaRPr lang="zh-CN" altLang="en-US" sz="2400" b="1" dirty="0">
                        <a:latin typeface="微软雅黑" panose="020B0503020204020204" pitchFamily="34" charset="-122"/>
                        <a:ea typeface="微软雅黑" panose="020B0503020204020204" pitchFamily="34" charset="-122"/>
                      </a:endParaRPr>
                    </a:p>
                  </a:txBody>
                  <a:tcPr/>
                </a:tc>
                <a:tc>
                  <a:txBody>
                    <a:bodyPr/>
                    <a:lstStyle/>
                    <a:p>
                      <a:r>
                        <a:rPr lang="zh-CN" altLang="en-US" dirty="0" smtClean="0">
                          <a:latin typeface="微软雅黑" panose="020B0503020204020204" pitchFamily="34" charset="-122"/>
                          <a:ea typeface="微软雅黑" panose="020B0503020204020204" pitchFamily="34" charset="-122"/>
                        </a:rPr>
                        <a:t>推出智能可穿戴设备</a:t>
                      </a:r>
                      <a:r>
                        <a:rPr lang="en-US" altLang="zh-CN" dirty="0" err="1" smtClean="0">
                          <a:latin typeface="微软雅黑" panose="020B0503020204020204" pitchFamily="34" charset="-122"/>
                          <a:ea typeface="微软雅黑" panose="020B0503020204020204" pitchFamily="34" charset="-122"/>
                        </a:rPr>
                        <a:t>Dulife</a:t>
                      </a:r>
                      <a:r>
                        <a:rPr lang="zh-CN" altLang="en-US" dirty="0" smtClean="0">
                          <a:latin typeface="微软雅黑" panose="020B0503020204020204" pitchFamily="34" charset="-122"/>
                          <a:ea typeface="微软雅黑" panose="020B0503020204020204" pitchFamily="34" charset="-122"/>
                        </a:rPr>
                        <a:t>（手环、血压仪、体重秤）</a:t>
                      </a:r>
                      <a:endParaRPr lang="zh-CN" altLang="en-US" dirty="0">
                        <a:latin typeface="微软雅黑" panose="020B0503020204020204" pitchFamily="34" charset="-122"/>
                        <a:ea typeface="微软雅黑" panose="020B0503020204020204" pitchFamily="34" charset="-122"/>
                      </a:endParaRPr>
                    </a:p>
                  </a:txBody>
                  <a:tcPr/>
                </a:tc>
                <a:tc>
                  <a:txBody>
                    <a:bodyPr/>
                    <a:lstStyle/>
                    <a:p>
                      <a:pPr marL="0" algn="l" defTabSz="914400" rtl="0" eaLnBrk="1" latinLnBrk="0" hangingPunct="1"/>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鱼跃健康智能硬件（合作）</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algn="l" defTabSz="914400" rtl="0" eaLnBrk="1" latinLnBrk="0" hangingPunct="1"/>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有品</a:t>
                      </a:r>
                      <a:r>
                        <a:rPr lang="en-US" altLang="zh-CN" sz="1800" kern="1200" dirty="0" smtClean="0">
                          <a:solidFill>
                            <a:schemeClr val="dk1"/>
                          </a:solidFill>
                          <a:latin typeface="微软雅黑" panose="020B0503020204020204" pitchFamily="34" charset="-122"/>
                          <a:ea typeface="微软雅黑" panose="020B0503020204020204" pitchFamily="34" charset="-122"/>
                          <a:cs typeface="+mn-cs"/>
                        </a:rPr>
                        <a:t>PICOOC</a:t>
                      </a:r>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（投资）；微信向智能硬件厂商开放硬件服务接口</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r>
              <a:tr h="370840">
                <a:tc>
                  <a:txBody>
                    <a:bodyPr/>
                    <a:lstStyle/>
                    <a:p>
                      <a:pPr marL="0" algn="ctr" defTabSz="914400" rtl="0" eaLnBrk="1" latinLnBrk="0" hangingPunct="1">
                        <a:lnSpc>
                          <a:spcPct val="100000"/>
                        </a:lnSpc>
                      </a:pPr>
                      <a:r>
                        <a:rPr lang="zh-CN" altLang="en-US" sz="2400" b="1" kern="1200" dirty="0" smtClean="0">
                          <a:solidFill>
                            <a:schemeClr val="dk1"/>
                          </a:solidFill>
                          <a:latin typeface="微软雅黑" panose="020B0503020204020204" pitchFamily="34" charset="-122"/>
                          <a:ea typeface="微软雅黑" panose="020B0503020204020204" pitchFamily="34" charset="-122"/>
                          <a:cs typeface="+mn-cs"/>
                        </a:rPr>
                        <a:t>挂号问诊</a:t>
                      </a:r>
                      <a:endParaRPr lang="zh-CN" altLang="en-US" sz="2400" b="1"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algn="l" defTabSz="914400" rtl="0" eaLnBrk="1" latinLnBrk="0" hangingPunct="1"/>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百度医生</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algn="l" defTabSz="914400" rtl="0" eaLnBrk="1" latinLnBrk="0" hangingPunct="1"/>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阿里健康云医院（医蝶谷）</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algn="l" defTabSz="914400" rtl="0" eaLnBrk="1" latinLnBrk="0" hangingPunct="1"/>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挂号网（投资）；微信向第三方挂号、问诊企业开放接口</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r>
              <a:tr h="370840">
                <a:tc>
                  <a:txBody>
                    <a:bodyPr/>
                    <a:lstStyle/>
                    <a:p>
                      <a:pPr algn="ctr"/>
                      <a:r>
                        <a:rPr lang="zh-CN" altLang="en-US" sz="2400" b="1" kern="1200" dirty="0" smtClean="0">
                          <a:solidFill>
                            <a:schemeClr val="dk1"/>
                          </a:solidFill>
                          <a:latin typeface="微软雅黑" panose="020B0503020204020204" pitchFamily="34" charset="-122"/>
                          <a:ea typeface="微软雅黑" panose="020B0503020204020204" pitchFamily="34" charset="-122"/>
                          <a:cs typeface="+mn-cs"/>
                        </a:rPr>
                        <a:t>诊断治疗</a:t>
                      </a:r>
                      <a:endParaRPr lang="zh-CN" altLang="en-US" sz="2400" b="1"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algn="l" defTabSz="914400" rtl="0" eaLnBrk="1" latinLnBrk="0" hangingPunct="1"/>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药直达</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天猫医药；阿里健康；迪安诊断（合作）；卫宁软件（合作）</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algn="l" defTabSz="914400" rtl="0" eaLnBrk="1" latinLnBrk="0" hangingPunct="1"/>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邻家医生（投资）；丁香园（投资）</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r>
              <a:tr h="370840">
                <a:tc>
                  <a:txBody>
                    <a:bodyPr/>
                    <a:lstStyle/>
                    <a:p>
                      <a:pPr marL="0" algn="ctr" defTabSz="914400" rtl="0" eaLnBrk="1" latinLnBrk="0" hangingPunct="1">
                        <a:lnSpc>
                          <a:spcPct val="100000"/>
                        </a:lnSpc>
                      </a:pPr>
                      <a:r>
                        <a:rPr lang="zh-CN" altLang="en-US" sz="2400" b="1" kern="1200" dirty="0" smtClean="0">
                          <a:solidFill>
                            <a:schemeClr val="dk1"/>
                          </a:solidFill>
                          <a:latin typeface="微软雅黑" panose="020B0503020204020204" pitchFamily="34" charset="-122"/>
                          <a:ea typeface="微软雅黑" panose="020B0503020204020204" pitchFamily="34" charset="-122"/>
                          <a:cs typeface="+mn-cs"/>
                        </a:rPr>
                        <a:t>支付</a:t>
                      </a:r>
                      <a:endParaRPr lang="zh-CN" altLang="en-US" sz="2400" b="1"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endParaRPr lang="zh-CN" altLang="en-US" dirty="0"/>
                    </a:p>
                  </a:txBody>
                  <a:tcPr/>
                </a:tc>
                <a:tc>
                  <a:txBody>
                    <a:bodyPr/>
                    <a:lstStyle/>
                    <a:p>
                      <a:pPr marL="0" algn="l" defTabSz="914400" rtl="0" eaLnBrk="1" latinLnBrk="0" hangingPunct="1"/>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支付宝</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c>
                  <a:txBody>
                    <a:bodyPr/>
                    <a:lstStyle/>
                    <a:p>
                      <a:pPr marL="0" algn="l" defTabSz="914400" rtl="0" eaLnBrk="1" latinLnBrk="0" hangingPunct="1"/>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微</a:t>
                      </a:r>
                      <a:r>
                        <a:rPr lang="zh-CN" altLang="en-US" sz="1800" kern="1200" dirty="0" smtClean="0">
                          <a:solidFill>
                            <a:schemeClr val="dk1"/>
                          </a:solidFill>
                          <a:latin typeface="微软雅黑" panose="020B0503020204020204" pitchFamily="34" charset="-122"/>
                          <a:ea typeface="微软雅黑" panose="020B0503020204020204" pitchFamily="34" charset="-122"/>
                          <a:cs typeface="+mn-cs"/>
                        </a:rPr>
                        <a:t>信支付</a:t>
                      </a:r>
                      <a:endParaRPr lang="zh-CN" altLang="en-US" sz="1800" kern="1200" dirty="0">
                        <a:solidFill>
                          <a:schemeClr val="dk1"/>
                        </a:solidFill>
                        <a:latin typeface="微软雅黑" panose="020B0503020204020204" pitchFamily="34" charset="-122"/>
                        <a:ea typeface="微软雅黑" panose="020B0503020204020204" pitchFamily="34" charset="-122"/>
                        <a:cs typeface="+mn-cs"/>
                      </a:endParaRPr>
                    </a:p>
                  </a:txBody>
                  <a:tcPr/>
                </a:tc>
              </a:tr>
            </a:tbl>
          </a:graphicData>
        </a:graphic>
      </p:graphicFrame>
      <p:sp>
        <p:nvSpPr>
          <p:cNvPr id="2" name="标题 1"/>
          <p:cNvSpPr>
            <a:spLocks noGrp="1"/>
          </p:cNvSpPr>
          <p:nvPr>
            <p:ph type="title"/>
          </p:nvPr>
        </p:nvSpPr>
        <p:spPr/>
        <p:txBody>
          <a:bodyPr/>
          <a:lstStyle/>
          <a:p>
            <a:r>
              <a:rPr lang="en-US" altLang="zh-CN" dirty="0" smtClean="0"/>
              <a:t>2. </a:t>
            </a:r>
            <a:r>
              <a:rPr lang="zh-CN" altLang="en-US" dirty="0"/>
              <a:t>移动</a:t>
            </a:r>
            <a:r>
              <a:rPr lang="zh-CN" altLang="en-US" dirty="0" smtClean="0"/>
              <a:t>医疗案例分析</a:t>
            </a:r>
            <a:endParaRPr lang="zh-CN" altLang="en-US" dirty="0"/>
          </a:p>
        </p:txBody>
      </p:sp>
      <p:sp>
        <p:nvSpPr>
          <p:cNvPr id="4" name="内容占位符 2"/>
          <p:cNvSpPr>
            <a:spLocks noGrp="1"/>
          </p:cNvSpPr>
          <p:nvPr>
            <p:ph idx="1"/>
          </p:nvPr>
        </p:nvSpPr>
        <p:spPr>
          <a:xfrm>
            <a:off x="754747" y="1257300"/>
            <a:ext cx="5154734" cy="654627"/>
          </a:xfrm>
        </p:spPr>
        <p:txBody>
          <a:bodyPr>
            <a:normAutofit/>
          </a:bodyPr>
          <a:lstStyle/>
          <a:p>
            <a:r>
              <a:rPr lang="en-US" altLang="zh-CN" dirty="0" smtClean="0">
                <a:solidFill>
                  <a:schemeClr val="tx1"/>
                </a:solidFill>
                <a:latin typeface="微软雅黑" panose="020B0503020204020204" pitchFamily="34" charset="-122"/>
                <a:ea typeface="微软雅黑" panose="020B0503020204020204" pitchFamily="34" charset="-122"/>
              </a:rPr>
              <a:t>2.1 </a:t>
            </a:r>
            <a:r>
              <a:rPr lang="zh-CN" altLang="en-US" dirty="0" smtClean="0">
                <a:solidFill>
                  <a:schemeClr val="tx1"/>
                </a:solidFill>
                <a:latin typeface="微软雅黑" panose="020B0503020204020204" pitchFamily="34" charset="-122"/>
                <a:ea typeface="微软雅黑" panose="020B0503020204020204" pitchFamily="34" charset="-122"/>
              </a:rPr>
              <a:t>互联网行业巨头</a:t>
            </a:r>
            <a:r>
              <a:rPr lang="en-US" altLang="zh-CN" dirty="0" smtClean="0">
                <a:solidFill>
                  <a:schemeClr val="tx1"/>
                </a:solidFill>
                <a:latin typeface="微软雅黑" panose="020B0503020204020204" pitchFamily="34" charset="-122"/>
                <a:ea typeface="微软雅黑" panose="020B0503020204020204" pitchFamily="34" charset="-122"/>
              </a:rPr>
              <a:t>BAT</a:t>
            </a:r>
            <a:r>
              <a:rPr lang="zh-CN" altLang="en-US" dirty="0" smtClean="0">
                <a:solidFill>
                  <a:schemeClr val="tx1"/>
                </a:solidFill>
                <a:latin typeface="微软雅黑" panose="020B0503020204020204" pitchFamily="34" charset="-122"/>
                <a:ea typeface="微软雅黑" panose="020B0503020204020204" pitchFamily="34" charset="-122"/>
              </a:rPr>
              <a:t>布局</a:t>
            </a:r>
            <a:endParaRPr lang="zh-CN" altLang="en-US" dirty="0">
              <a:solidFill>
                <a:schemeClr val="tx1"/>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5482" y="2594623"/>
            <a:ext cx="3927522" cy="2210162"/>
            <a:chOff x="1845482" y="2594623"/>
            <a:chExt cx="3927522" cy="2210162"/>
          </a:xfrm>
        </p:grpSpPr>
        <p:sp>
          <p:nvSpPr>
            <p:cNvPr id="7" name="圆角矩形标注 6"/>
            <p:cNvSpPr/>
            <p:nvPr/>
          </p:nvSpPr>
          <p:spPr>
            <a:xfrm rot="10800000">
              <a:off x="1845482" y="2594623"/>
              <a:ext cx="3927522" cy="2210162"/>
            </a:xfrm>
            <a:prstGeom prst="wedgeRoundRectCallou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973619" y="2884096"/>
              <a:ext cx="3671246" cy="1631216"/>
            </a:xfrm>
            <a:prstGeom prst="rect">
              <a:avLst/>
            </a:prstGeom>
            <a:noFill/>
          </p:spPr>
          <p:txBody>
            <a:bodyPr wrap="square" rtlCol="0">
              <a:spAutoFit/>
            </a:bodyPr>
            <a:lstStyle/>
            <a:p>
              <a:pPr indent="457200"/>
              <a:r>
                <a:rPr lang="zh-CN" altLang="en-US" sz="2000" dirty="0" smtClean="0">
                  <a:latin typeface="微软雅黑" panose="020B0503020204020204" pitchFamily="34" charset="-122"/>
                  <a:ea typeface="微软雅黑" panose="020B0503020204020204" pitchFamily="34" charset="-122"/>
                </a:rPr>
                <a:t>百度布局以自有业务和战略合作为主</a:t>
              </a:r>
              <a:r>
                <a:rPr lang="zh-CN" altLang="en-US" sz="2000" dirty="0">
                  <a:latin typeface="微软雅黑" panose="020B0503020204020204" pitchFamily="34" charset="-122"/>
                  <a:ea typeface="微软雅黑" panose="020B0503020204020204" pitchFamily="34" charset="-122"/>
                </a:rPr>
                <a:t>。</a:t>
              </a:r>
              <a:endParaRPr lang="en-US" altLang="zh-CN" sz="2000" dirty="0" smtClean="0">
                <a:latin typeface="微软雅黑" panose="020B0503020204020204" pitchFamily="34" charset="-122"/>
                <a:ea typeface="微软雅黑" panose="020B0503020204020204" pitchFamily="34" charset="-122"/>
              </a:endParaRPr>
            </a:p>
            <a:p>
              <a:pPr indent="457200"/>
              <a:r>
                <a:rPr lang="zh-CN" altLang="en-US" sz="2000" dirty="0" smtClean="0">
                  <a:latin typeface="微软雅黑" panose="020B0503020204020204" pitchFamily="34" charset="-122"/>
                  <a:ea typeface="微软雅黑" panose="020B0503020204020204" pitchFamily="34" charset="-122"/>
                </a:rPr>
                <a:t>诊前环节和大众用户是重点，意图是获取用户的健康数据。</a:t>
              </a:r>
              <a:endParaRPr lang="zh-CN" altLang="en-US" sz="2000" dirty="0">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4168752" y="2594624"/>
            <a:ext cx="3927522" cy="2210162"/>
            <a:chOff x="4168752" y="2594624"/>
            <a:chExt cx="3927522" cy="2210162"/>
          </a:xfrm>
        </p:grpSpPr>
        <p:sp>
          <p:nvSpPr>
            <p:cNvPr id="9" name="圆角矩形标注 8"/>
            <p:cNvSpPr/>
            <p:nvPr/>
          </p:nvSpPr>
          <p:spPr>
            <a:xfrm rot="10800000">
              <a:off x="4168752" y="2594624"/>
              <a:ext cx="3927522" cy="2210162"/>
            </a:xfrm>
            <a:prstGeom prst="wedgeRoundRectCallou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4425028" y="2927289"/>
              <a:ext cx="3671246" cy="1631216"/>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indent="457200" algn="l"/>
              <a:r>
                <a:rPr lang="zh-CN" altLang="en-US" sz="2000" dirty="0">
                  <a:solidFill>
                    <a:schemeClr val="tx1"/>
                  </a:solidFill>
                  <a:latin typeface="微软雅黑" panose="020B0503020204020204" pitchFamily="34" charset="-122"/>
                  <a:ea typeface="微软雅黑" panose="020B0503020204020204" pitchFamily="34" charset="-122"/>
                </a:rPr>
                <a:t>阿里巴巴针对医生、医院</a:t>
              </a:r>
              <a:r>
                <a:rPr lang="zh-CN" altLang="en-US" sz="2000" dirty="0" smtClean="0">
                  <a:solidFill>
                    <a:schemeClr val="tx1"/>
                  </a:solidFill>
                  <a:latin typeface="微软雅黑" panose="020B0503020204020204" pitchFamily="34" charset="-122"/>
                  <a:ea typeface="微软雅黑" panose="020B0503020204020204" pitchFamily="34" charset="-122"/>
                </a:rPr>
                <a:t>和患者用户</a:t>
              </a:r>
              <a:r>
                <a:rPr lang="zh-CN" altLang="en-US" sz="2000" dirty="0">
                  <a:solidFill>
                    <a:schemeClr val="tx1"/>
                  </a:solidFill>
                  <a:latin typeface="微软雅黑" panose="020B0503020204020204" pitchFamily="34" charset="-122"/>
                  <a:ea typeface="微软雅黑" panose="020B0503020204020204" pitchFamily="34" charset="-122"/>
                </a:rPr>
                <a:t>，在就医流程的诊前环节、诊中环节全方位发力，意图打造在线医疗平台和医药电商平台生态圈。 </a:t>
              </a:r>
            </a:p>
          </p:txBody>
        </p:sp>
      </p:grpSp>
      <p:grpSp>
        <p:nvGrpSpPr>
          <p:cNvPr id="13" name="组合 12"/>
          <p:cNvGrpSpPr/>
          <p:nvPr/>
        </p:nvGrpSpPr>
        <p:grpSpPr>
          <a:xfrm>
            <a:off x="6492022" y="2594624"/>
            <a:ext cx="3927522" cy="2210162"/>
            <a:chOff x="6492022" y="2594624"/>
            <a:chExt cx="3927522" cy="2210162"/>
          </a:xfrm>
        </p:grpSpPr>
        <p:sp>
          <p:nvSpPr>
            <p:cNvPr id="11" name="圆角矩形标注 10"/>
            <p:cNvSpPr/>
            <p:nvPr/>
          </p:nvSpPr>
          <p:spPr>
            <a:xfrm rot="10800000">
              <a:off x="6492022" y="2594624"/>
              <a:ext cx="3927522" cy="2210162"/>
            </a:xfrm>
            <a:prstGeom prst="wedgeRoundRectCallou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6620160" y="2927289"/>
              <a:ext cx="3671246" cy="1566687"/>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indent="457200" algn="l"/>
              <a:r>
                <a:rPr lang="zh-CN" altLang="en-US" sz="2000" dirty="0">
                  <a:solidFill>
                    <a:schemeClr val="tx1"/>
                  </a:solidFill>
                  <a:latin typeface="微软雅黑" panose="020B0503020204020204" pitchFamily="34" charset="-122"/>
                  <a:ea typeface="微软雅黑" panose="020B0503020204020204" pitchFamily="34" charset="-122"/>
                </a:rPr>
                <a:t>腾讯布局主要依靠微信</a:t>
              </a:r>
              <a:r>
                <a:rPr lang="zh-CN" altLang="en-US" sz="2000" dirty="0" smtClean="0">
                  <a:solidFill>
                    <a:schemeClr val="tx1"/>
                  </a:solidFill>
                  <a:latin typeface="微软雅黑" panose="020B0503020204020204" pitchFamily="34" charset="-122"/>
                  <a:ea typeface="微软雅黑" panose="020B0503020204020204" pitchFamily="34" charset="-122"/>
                </a:rPr>
                <a:t>，基于微信端开发了“智慧医院”项目，利用</a:t>
              </a:r>
              <a:r>
                <a:rPr lang="zh-CN" altLang="en-US" sz="2000" dirty="0">
                  <a:solidFill>
                    <a:schemeClr val="tx1"/>
                  </a:solidFill>
                  <a:latin typeface="微软雅黑" panose="020B0503020204020204" pitchFamily="34" charset="-122"/>
                  <a:ea typeface="微软雅黑" panose="020B0503020204020204" pitchFamily="34" charset="-122"/>
                </a:rPr>
                <a:t>通讯社交领域的优势，建立病患与医生间的链接，从流量入口切入市场。</a:t>
              </a:r>
            </a:p>
          </p:txBody>
        </p:sp>
      </p:grpSp>
    </p:spTree>
    <p:extLst>
      <p:ext uri="{BB962C8B-B14F-4D97-AF65-F5344CB8AC3E}">
        <p14:creationId xmlns:p14="http://schemas.microsoft.com/office/powerpoint/2010/main" val="652034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 presetClass="exit" presetSubtype="0" fill="hold" nodeType="withEffect">
                                  <p:stCondLst>
                                    <p:cond delay="0"/>
                                  </p:stCondLst>
                                  <p:childTnLst>
                                    <p:set>
                                      <p:cBhvr>
                                        <p:cTn id="14" dur="1" fill="hold">
                                          <p:stCondLst>
                                            <p:cond delay="0"/>
                                          </p:stCondLst>
                                        </p:cTn>
                                        <p:tgtEl>
                                          <p:spTgt spid="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 presetClass="exit" presetSubtype="0" fill="hold" nodeType="withEffect">
                                  <p:stCondLst>
                                    <p:cond delay="0"/>
                                  </p:stCondLst>
                                  <p:childTnLst>
                                    <p:set>
                                      <p:cBhvr>
                                        <p:cTn id="21"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a:t>
            </a:r>
            <a:r>
              <a:rPr lang="zh-CN" altLang="en-US" dirty="0"/>
              <a:t>移动医疗案例分析</a:t>
            </a:r>
          </a:p>
        </p:txBody>
      </p:sp>
      <p:sp>
        <p:nvSpPr>
          <p:cNvPr id="6" name="内容占位符 2"/>
          <p:cNvSpPr>
            <a:spLocks noGrp="1"/>
          </p:cNvSpPr>
          <p:nvPr>
            <p:ph idx="1"/>
          </p:nvPr>
        </p:nvSpPr>
        <p:spPr>
          <a:xfrm>
            <a:off x="754747" y="1257300"/>
            <a:ext cx="5154734" cy="654627"/>
          </a:xfrm>
        </p:spPr>
        <p:txBody>
          <a:bodyPr>
            <a:normAutofit/>
          </a:bodyPr>
          <a:lstStyle/>
          <a:p>
            <a:r>
              <a:rPr lang="en-US" altLang="zh-CN" dirty="0" smtClean="0">
                <a:solidFill>
                  <a:schemeClr val="tx1"/>
                </a:solidFill>
                <a:latin typeface="微软雅黑" panose="020B0503020204020204" pitchFamily="34" charset="-122"/>
                <a:ea typeface="微软雅黑" panose="020B0503020204020204" pitchFamily="34" charset="-122"/>
              </a:rPr>
              <a:t>2.2 </a:t>
            </a:r>
            <a:r>
              <a:rPr lang="zh-CN" altLang="en-US" dirty="0">
                <a:solidFill>
                  <a:schemeClr val="tx1"/>
                </a:solidFill>
                <a:latin typeface="微软雅黑" panose="020B0503020204020204" pitchFamily="34" charset="-122"/>
                <a:ea typeface="微软雅黑" panose="020B0503020204020204" pitchFamily="34" charset="-122"/>
              </a:rPr>
              <a:t>健康保健</a:t>
            </a:r>
            <a:r>
              <a:rPr lang="zh-CN" altLang="en-US" dirty="0" smtClean="0">
                <a:solidFill>
                  <a:schemeClr val="tx1"/>
                </a:solidFill>
                <a:latin typeface="微软雅黑" panose="020B0503020204020204" pitchFamily="34" charset="-122"/>
                <a:ea typeface="微软雅黑" panose="020B0503020204020204" pitchFamily="34" charset="-122"/>
              </a:rPr>
              <a:t>类</a:t>
            </a:r>
            <a:r>
              <a:rPr lang="en-US" altLang="zh-CN" dirty="0" smtClean="0">
                <a:solidFill>
                  <a:schemeClr val="tx1"/>
                </a:solidFill>
                <a:latin typeface="微软雅黑" panose="020B0503020204020204" pitchFamily="34" charset="-122"/>
                <a:ea typeface="微软雅黑" panose="020B0503020204020204" pitchFamily="34" charset="-122"/>
              </a:rPr>
              <a:t>——</a:t>
            </a:r>
            <a:r>
              <a:rPr lang="zh-CN" altLang="en-US" dirty="0" smtClean="0">
                <a:solidFill>
                  <a:schemeClr val="tx1"/>
                </a:solidFill>
                <a:latin typeface="微软雅黑" panose="020B0503020204020204" pitchFamily="34" charset="-122"/>
                <a:ea typeface="微软雅黑" panose="020B0503020204020204" pitchFamily="34" charset="-122"/>
              </a:rPr>
              <a:t>咕咚</a:t>
            </a:r>
            <a:r>
              <a:rPr lang="en-US" altLang="zh-CN" dirty="0" smtClean="0">
                <a:solidFill>
                  <a:schemeClr val="tx1"/>
                </a:solidFill>
                <a:latin typeface="微软雅黑" panose="020B0503020204020204" pitchFamily="34" charset="-122"/>
                <a:ea typeface="微软雅黑" panose="020B0503020204020204" pitchFamily="34" charset="-122"/>
              </a:rPr>
              <a:t> </a:t>
            </a:r>
            <a:endParaRPr lang="zh-CN" altLang="en-US" dirty="0">
              <a:solidFill>
                <a:schemeClr val="tx1"/>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5826425" y="1712047"/>
            <a:ext cx="6259832" cy="4821382"/>
            <a:chOff x="5826425" y="1712047"/>
            <a:chExt cx="6259832" cy="4821382"/>
          </a:xfrm>
        </p:grpSpPr>
        <p:cxnSp>
          <p:nvCxnSpPr>
            <p:cNvPr id="15" name="MH_Other_3"/>
            <p:cNvCxnSpPr/>
            <p:nvPr>
              <p:custDataLst>
                <p:tags r:id="rId1"/>
              </p:custDataLst>
            </p:nvPr>
          </p:nvCxnSpPr>
          <p:spPr>
            <a:xfrm>
              <a:off x="5936756" y="1712047"/>
              <a:ext cx="0" cy="4821382"/>
            </a:xfrm>
            <a:prstGeom prst="line">
              <a:avLst/>
            </a:prstGeom>
            <a:solidFill>
              <a:schemeClr val="accent1"/>
            </a:solidFill>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MH_Other_4"/>
            <p:cNvSpPr/>
            <p:nvPr>
              <p:custDataLst>
                <p:tags r:id="rId2"/>
              </p:custDataLst>
            </p:nvPr>
          </p:nvSpPr>
          <p:spPr>
            <a:xfrm>
              <a:off x="5826425" y="5066290"/>
              <a:ext cx="220663" cy="22066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17" name="MH_Text_3"/>
            <p:cNvSpPr>
              <a:spLocks noChangeArrowheads="1"/>
            </p:cNvSpPr>
            <p:nvPr>
              <p:custDataLst>
                <p:tags r:id="rId3"/>
              </p:custDataLst>
            </p:nvPr>
          </p:nvSpPr>
          <p:spPr bwMode="auto">
            <a:xfrm>
              <a:off x="6347125" y="5480629"/>
              <a:ext cx="5739132" cy="896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社交性较强：有群组交流，能查看附近朋友、活动、运动场馆；</a:t>
              </a:r>
              <a:endParaRPr lang="en-US" altLang="zh-CN" sz="1600" dirty="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可以通过语音提示及时了解自己的速度，减少训练盲目性</a:t>
              </a:r>
              <a:endParaRPr lang="en-US" altLang="zh-CN" sz="1600" dirty="0">
                <a:latin typeface="微软雅黑" panose="020B0503020204020204" pitchFamily="34" charset="-122"/>
                <a:ea typeface="微软雅黑" panose="020B0503020204020204" pitchFamily="34" charset="-122"/>
              </a:endParaRPr>
            </a:p>
          </p:txBody>
        </p:sp>
        <p:sp>
          <p:nvSpPr>
            <p:cNvPr id="18" name="MH_SubTitle_3"/>
            <p:cNvSpPr txBox="1">
              <a:spLocks noChangeArrowheads="1"/>
            </p:cNvSpPr>
            <p:nvPr>
              <p:custDataLst>
                <p:tags r:id="rId4"/>
              </p:custDataLst>
            </p:nvPr>
          </p:nvSpPr>
          <p:spPr bwMode="auto">
            <a:xfrm>
              <a:off x="6347124" y="4991679"/>
              <a:ext cx="34305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核心特色：</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19" name="MH_Other_5"/>
            <p:cNvSpPr/>
            <p:nvPr>
              <p:custDataLst>
                <p:tags r:id="rId5"/>
              </p:custDataLst>
            </p:nvPr>
          </p:nvSpPr>
          <p:spPr>
            <a:xfrm>
              <a:off x="5826425" y="3751047"/>
              <a:ext cx="220663" cy="22066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20" name="MH_Text_2"/>
            <p:cNvSpPr>
              <a:spLocks noChangeArrowheads="1"/>
            </p:cNvSpPr>
            <p:nvPr>
              <p:custDataLst>
                <p:tags r:id="rId6"/>
              </p:custDataLst>
            </p:nvPr>
          </p:nvSpPr>
          <p:spPr bwMode="auto">
            <a:xfrm>
              <a:off x="6347125" y="4196340"/>
              <a:ext cx="3762375"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广告（展示广告、冠名活动）</a:t>
              </a:r>
              <a:endParaRPr lang="en-US" altLang="zh-CN" sz="1600" dirty="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用户</a:t>
              </a:r>
              <a:r>
                <a:rPr lang="en-US" altLang="zh-CN" sz="1600" dirty="0">
                  <a:latin typeface="微软雅黑" panose="020B0503020204020204" pitchFamily="34" charset="-122"/>
                  <a:ea typeface="微软雅黑" panose="020B0503020204020204" pitchFamily="34" charset="-122"/>
                </a:rPr>
                <a:t>2000</a:t>
              </a:r>
              <a:r>
                <a:rPr lang="zh-CN" altLang="en-US" sz="1600" dirty="0">
                  <a:latin typeface="微软雅黑" panose="020B0503020204020204" pitchFamily="34" charset="-122"/>
                  <a:ea typeface="微软雅黑" panose="020B0503020204020204" pitchFamily="34" charset="-122"/>
                </a:rPr>
                <a:t>多万；估值</a:t>
              </a:r>
              <a:r>
                <a:rPr lang="en-US" altLang="zh-CN" sz="1600" dirty="0">
                  <a:latin typeface="微软雅黑" panose="020B0503020204020204" pitchFamily="34" charset="-122"/>
                  <a:ea typeface="微软雅黑" panose="020B0503020204020204" pitchFamily="34" charset="-122"/>
                </a:rPr>
                <a:t>1.5</a:t>
              </a:r>
              <a:r>
                <a:rPr lang="zh-CN" altLang="en-US" sz="1600" dirty="0">
                  <a:latin typeface="微软雅黑" panose="020B0503020204020204" pitchFamily="34" charset="-122"/>
                  <a:ea typeface="微软雅黑" panose="020B0503020204020204" pitchFamily="34" charset="-122"/>
                </a:rPr>
                <a:t>亿美元</a:t>
              </a:r>
              <a:endParaRPr lang="en-US" altLang="zh-CN" sz="1600" dirty="0">
                <a:latin typeface="微软雅黑" panose="020B0503020204020204" pitchFamily="34" charset="-122"/>
                <a:ea typeface="微软雅黑" panose="020B0503020204020204" pitchFamily="34" charset="-122"/>
              </a:endParaRPr>
            </a:p>
          </p:txBody>
        </p:sp>
        <p:sp>
          <p:nvSpPr>
            <p:cNvPr id="21" name="MH_SubTitle_2"/>
            <p:cNvSpPr txBox="1">
              <a:spLocks noChangeArrowheads="1"/>
            </p:cNvSpPr>
            <p:nvPr>
              <p:custDataLst>
                <p:tags r:id="rId7"/>
              </p:custDataLst>
            </p:nvPr>
          </p:nvSpPr>
          <p:spPr bwMode="auto">
            <a:xfrm>
              <a:off x="6347124" y="3708978"/>
              <a:ext cx="3430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lnSpcReduction="10000"/>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盈利模式</a:t>
              </a:r>
              <a:r>
                <a:rPr lang="en-US" altLang="zh-CN" sz="2000" b="1" dirty="0">
                  <a:solidFill>
                    <a:schemeClr val="accent1">
                      <a:lumMod val="75000"/>
                    </a:schemeClr>
                  </a:solidFill>
                  <a:latin typeface="微软雅黑" panose="020B0503020204020204" pitchFamily="34" charset="-122"/>
                  <a:ea typeface="微软雅黑" panose="020B0503020204020204" pitchFamily="34" charset="-122"/>
                </a:rPr>
                <a:t>&amp;</a:t>
              </a:r>
              <a:r>
                <a:rPr lang="zh-CN" altLang="en-US" sz="2000" b="1" dirty="0">
                  <a:solidFill>
                    <a:schemeClr val="accent1">
                      <a:lumMod val="75000"/>
                    </a:schemeClr>
                  </a:solidFill>
                  <a:latin typeface="微软雅黑" panose="020B0503020204020204" pitchFamily="34" charset="-122"/>
                  <a:ea typeface="微软雅黑" panose="020B0503020204020204" pitchFamily="34" charset="-122"/>
                </a:rPr>
                <a:t>运营情况：</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22" name="MH_Other_6"/>
            <p:cNvSpPr/>
            <p:nvPr>
              <p:custDataLst>
                <p:tags r:id="rId8"/>
              </p:custDataLst>
            </p:nvPr>
          </p:nvSpPr>
          <p:spPr>
            <a:xfrm>
              <a:off x="5832632" y="1984952"/>
              <a:ext cx="220663" cy="222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defRPr/>
              </a:pPr>
              <a:endParaRPr lang="zh-HK" altLang="en-US">
                <a:solidFill>
                  <a:srgbClr val="FFFFFF"/>
                </a:solidFill>
                <a:ea typeface="PMingLiU" panose="02020500000000000000" pitchFamily="18" charset="-120"/>
              </a:endParaRPr>
            </a:p>
          </p:txBody>
        </p:sp>
        <p:sp>
          <p:nvSpPr>
            <p:cNvPr id="23" name="MH_Text_1"/>
            <p:cNvSpPr>
              <a:spLocks noChangeArrowheads="1"/>
            </p:cNvSpPr>
            <p:nvPr>
              <p:custDataLst>
                <p:tags r:id="rId9"/>
              </p:custDataLst>
            </p:nvPr>
          </p:nvSpPr>
          <p:spPr bwMode="auto">
            <a:xfrm>
              <a:off x="6347124" y="2399794"/>
              <a:ext cx="5526231" cy="79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algn="just" eaLnBrk="1" hangingPunct="1">
                <a:lnSpc>
                  <a:spcPct val="120000"/>
                </a:lnSpc>
                <a:buFont typeface="Arial" panose="020B0604020202020204" pitchFamily="34" charset="0"/>
                <a:buChar char="•"/>
                <a:defRPr/>
              </a:pPr>
              <a:r>
                <a:rPr lang="zh-CN" altLang="en-US" sz="1600" b="1" dirty="0" smtClean="0">
                  <a:latin typeface="微软雅黑" panose="020B0503020204020204" pitchFamily="34" charset="-122"/>
                  <a:ea typeface="微软雅黑" panose="020B0503020204020204" pitchFamily="34" charset="-122"/>
                </a:rPr>
                <a:t>咕咚</a:t>
              </a:r>
              <a:r>
                <a:rPr lang="en-US" altLang="zh-CN" sz="1600" b="1" dirty="0" smtClean="0">
                  <a:latin typeface="微软雅黑" panose="020B0503020204020204" pitchFamily="34" charset="-122"/>
                  <a:ea typeface="微软雅黑" panose="020B0503020204020204" pitchFamily="34" charset="-122"/>
                </a:rPr>
                <a:t>APP</a:t>
              </a:r>
              <a:r>
                <a:rPr lang="zh-CN" altLang="en-US" sz="1600" b="1" dirty="0" smtClean="0">
                  <a:latin typeface="微软雅黑" panose="020B0503020204020204" pitchFamily="34" charset="-122"/>
                  <a:ea typeface="微软雅黑" panose="020B0503020204020204" pitchFamily="34" charset="-122"/>
                </a:rPr>
                <a:t>：</a:t>
              </a:r>
              <a:r>
                <a:rPr lang="zh-CN" altLang="en-US" sz="1600" dirty="0" smtClean="0">
                  <a:latin typeface="微软雅黑" panose="020B0503020204020204" pitchFamily="34" charset="-122"/>
                  <a:ea typeface="微软雅黑" panose="020B0503020204020204" pitchFamily="34" charset="-122"/>
                </a:rPr>
                <a:t>通过实时定位记录个人锻炼数据；制定锻炼计划；论坛交流</a:t>
              </a:r>
              <a:endParaRPr lang="en-US" altLang="zh-CN" sz="1600" dirty="0" smtClean="0">
                <a:latin typeface="微软雅黑" panose="020B0503020204020204" pitchFamily="34" charset="-122"/>
                <a:ea typeface="微软雅黑" panose="020B0503020204020204" pitchFamily="34" charset="-122"/>
              </a:endParaRPr>
            </a:p>
            <a:p>
              <a:pPr marL="285750" indent="-285750" algn="just" eaLnBrk="1" hangingPunct="1">
                <a:lnSpc>
                  <a:spcPct val="120000"/>
                </a:lnSpc>
                <a:buFont typeface="Arial" panose="020B0604020202020204" pitchFamily="34" charset="0"/>
                <a:buChar char="•"/>
                <a:defRPr/>
              </a:pPr>
              <a:r>
                <a:rPr lang="zh-CN" altLang="en-US" sz="1600" b="1" dirty="0" smtClean="0">
                  <a:latin typeface="微软雅黑" panose="020B0503020204020204" pitchFamily="34" charset="-122"/>
                  <a:ea typeface="微软雅黑" panose="020B0503020204020204" pitchFamily="34" charset="-122"/>
                </a:rPr>
                <a:t>硬件产品：</a:t>
              </a:r>
              <a:r>
                <a:rPr lang="zh-CN" altLang="en-US" sz="1600" dirty="0" smtClean="0">
                  <a:latin typeface="微软雅黑" panose="020B0503020204020204" pitchFamily="34" charset="-122"/>
                  <a:ea typeface="微软雅黑" panose="020B0503020204020204" pitchFamily="34" charset="-122"/>
                </a:rPr>
                <a:t>咕咚蓝</a:t>
              </a:r>
              <a:r>
                <a:rPr lang="zh-CN" altLang="en-US" sz="1600" dirty="0" smtClean="0">
                  <a:latin typeface="微软雅黑" panose="020B0503020204020204" pitchFamily="34" charset="-122"/>
                  <a:ea typeface="微软雅黑" panose="020B0503020204020204" pitchFamily="34" charset="-122"/>
                </a:rPr>
                <a:t>牙</a:t>
              </a:r>
              <a:r>
                <a:rPr lang="zh-CN" altLang="en-US" sz="1600" dirty="0" smtClean="0">
                  <a:latin typeface="微软雅黑" panose="020B0503020204020204" pitchFamily="34" charset="-122"/>
                  <a:ea typeface="微软雅黑" panose="020B0503020204020204" pitchFamily="34" charset="-122"/>
                </a:rPr>
                <a:t>智能秤</a:t>
              </a:r>
              <a:r>
                <a:rPr lang="zh-CN" altLang="en-US" sz="1600" dirty="0" smtClean="0">
                  <a:latin typeface="微软雅黑" panose="020B0503020204020204" pitchFamily="34" charset="-122"/>
                  <a:ea typeface="微软雅黑" panose="020B0503020204020204" pitchFamily="34" charset="-122"/>
                </a:rPr>
                <a:t>、</a:t>
              </a:r>
              <a:r>
                <a:rPr lang="zh-CN" altLang="en-US" sz="1600" dirty="0" smtClean="0">
                  <a:latin typeface="微软雅黑" panose="020B0503020204020204" pitchFamily="34" charset="-122"/>
                  <a:ea typeface="微软雅黑" panose="020B0503020204020204" pitchFamily="34" charset="-122"/>
                </a:rPr>
                <a:t>咕咚蓝牙智能心率带、咕咚手环</a:t>
              </a:r>
              <a:endParaRPr lang="en-US" altLang="zh-CN" sz="1600" dirty="0">
                <a:latin typeface="微软雅黑" panose="020B0503020204020204" pitchFamily="34" charset="-122"/>
                <a:ea typeface="微软雅黑" panose="020B0503020204020204" pitchFamily="34" charset="-122"/>
              </a:endParaRPr>
            </a:p>
          </p:txBody>
        </p:sp>
        <p:sp>
          <p:nvSpPr>
            <p:cNvPr id="24" name="MH_SubTitle_1"/>
            <p:cNvSpPr txBox="1">
              <a:spLocks noChangeArrowheads="1"/>
            </p:cNvSpPr>
            <p:nvPr>
              <p:custDataLst>
                <p:tags r:id="rId10"/>
              </p:custDataLst>
            </p:nvPr>
          </p:nvSpPr>
          <p:spPr bwMode="auto">
            <a:xfrm>
              <a:off x="6347124" y="1911927"/>
              <a:ext cx="34305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2000" b="1" dirty="0" smtClean="0">
                  <a:solidFill>
                    <a:schemeClr val="accent1">
                      <a:lumMod val="75000"/>
                    </a:schemeClr>
                  </a:solidFill>
                  <a:latin typeface="微软雅黑" panose="020B0503020204020204" pitchFamily="34" charset="-122"/>
                  <a:ea typeface="微软雅黑" panose="020B0503020204020204" pitchFamily="34" charset="-122"/>
                </a:rPr>
                <a:t>公司产品：</a:t>
              </a:r>
              <a:endParaRPr lang="zh-HK" altLang="en-US" sz="2000" b="1" dirty="0">
                <a:solidFill>
                  <a:schemeClr val="accent1">
                    <a:lumMod val="75000"/>
                  </a:schemeClr>
                </a:solidFill>
                <a:latin typeface="微软雅黑" panose="020B0503020204020204" pitchFamily="34" charset="-122"/>
                <a:ea typeface="微软雅黑" panose="020B0503020204020204" pitchFamily="34" charset="-122"/>
              </a:endParaRPr>
            </a:p>
          </p:txBody>
        </p:sp>
      </p:grpSp>
      <p:pic>
        <p:nvPicPr>
          <p:cNvPr id="3" name="图片 2"/>
          <p:cNvPicPr>
            <a:picLocks noChangeAspect="1"/>
          </p:cNvPicPr>
          <p:nvPr/>
        </p:nvPicPr>
        <p:blipFill rotWithShape="1">
          <a:blip r:embed="rId12" cstate="print">
            <a:extLst>
              <a:ext uri="{28A0092B-C50C-407E-A947-70E740481C1C}">
                <a14:useLocalDpi xmlns:a14="http://schemas.microsoft.com/office/drawing/2010/main" val="0"/>
              </a:ext>
            </a:extLst>
          </a:blip>
          <a:srcRect t="3012"/>
          <a:stretch/>
        </p:blipFill>
        <p:spPr>
          <a:xfrm>
            <a:off x="233542" y="1715215"/>
            <a:ext cx="2817175" cy="4962676"/>
          </a:xfrm>
          <a:prstGeom prst="rect">
            <a:avLst/>
          </a:prstGeom>
        </p:spPr>
      </p:pic>
      <p:pic>
        <p:nvPicPr>
          <p:cNvPr id="4" name="图片 3"/>
          <p:cNvPicPr>
            <a:picLocks noChangeAspect="1"/>
          </p:cNvPicPr>
          <p:nvPr/>
        </p:nvPicPr>
        <p:blipFill rotWithShape="1">
          <a:blip r:embed="rId13" cstate="print">
            <a:extLst>
              <a:ext uri="{28A0092B-C50C-407E-A947-70E740481C1C}">
                <a14:useLocalDpi xmlns:a14="http://schemas.microsoft.com/office/drawing/2010/main" val="0"/>
              </a:ext>
            </a:extLst>
          </a:blip>
          <a:srcRect t="3018"/>
          <a:stretch/>
        </p:blipFill>
        <p:spPr>
          <a:xfrm>
            <a:off x="1497479" y="1715213"/>
            <a:ext cx="2806023" cy="4962677"/>
          </a:xfrm>
          <a:prstGeom prst="rect">
            <a:avLst/>
          </a:prstGeom>
        </p:spPr>
      </p:pic>
      <p:pic>
        <p:nvPicPr>
          <p:cNvPr id="5" name="图片 4"/>
          <p:cNvPicPr>
            <a:picLocks noChangeAspect="1"/>
          </p:cNvPicPr>
          <p:nvPr/>
        </p:nvPicPr>
        <p:blipFill rotWithShape="1">
          <a:blip r:embed="rId14" cstate="print">
            <a:extLst>
              <a:ext uri="{28A0092B-C50C-407E-A947-70E740481C1C}">
                <a14:useLocalDpi xmlns:a14="http://schemas.microsoft.com/office/drawing/2010/main" val="0"/>
              </a:ext>
            </a:extLst>
          </a:blip>
          <a:srcRect t="2915"/>
          <a:stretch/>
        </p:blipFill>
        <p:spPr>
          <a:xfrm>
            <a:off x="2907945" y="1715215"/>
            <a:ext cx="2814355" cy="4962675"/>
          </a:xfrm>
          <a:prstGeom prst="rect">
            <a:avLst/>
          </a:prstGeom>
        </p:spPr>
      </p:pic>
    </p:spTree>
    <p:extLst>
      <p:ext uri="{BB962C8B-B14F-4D97-AF65-F5344CB8AC3E}">
        <p14:creationId xmlns:p14="http://schemas.microsoft.com/office/powerpoint/2010/main" val="2812483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H_CONTENTSID" val="269"/>
  <p:tag name="MH_SECTIONID" val="270,271,272,"/>
</p:tagLst>
</file>

<file path=ppt/tags/tag10.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00.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1"/>
</p:tagLst>
</file>

<file path=ppt/tags/tag101.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1"/>
</p:tagLst>
</file>

<file path=ppt/tags/tag102.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AUTOCOLOR" val="TRUE"/>
  <p:tag name="MH_TYPE" val="CONTENTS"/>
  <p:tag name="ID" val="545839"/>
</p:tagLst>
</file>

<file path=ppt/tags/tag103.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1"/>
</p:tagLst>
</file>

<file path=ppt/tags/tag104.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2"/>
</p:tagLst>
</file>

<file path=ppt/tags/tag105.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3"/>
</p:tagLst>
</file>

<file path=ppt/tags/tag106.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1"/>
</p:tagLst>
</file>

<file path=ppt/tags/tag107.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2"/>
</p:tagLst>
</file>

<file path=ppt/tags/tag108.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3"/>
</p:tagLst>
</file>

<file path=ppt/tags/tag109.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1.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10.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11.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12.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13.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14.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15.xml><?xml version="1.0" encoding="utf-8"?>
<p:tagLst xmlns:a="http://schemas.openxmlformats.org/drawingml/2006/main" xmlns:r="http://schemas.openxmlformats.org/officeDocument/2006/relationships" xmlns:p="http://schemas.openxmlformats.org/presentationml/2006/main">
  <p:tag name="MH" val="20151201202511"/>
  <p:tag name="MH_LIBRARY" val="GRAPHIC"/>
  <p:tag name="MH_TYPE" val="Other"/>
  <p:tag name="MH_ORDER" val="1"/>
</p:tagLst>
</file>

<file path=ppt/tags/tag116.xml><?xml version="1.0" encoding="utf-8"?>
<p:tagLst xmlns:a="http://schemas.openxmlformats.org/drawingml/2006/main" xmlns:r="http://schemas.openxmlformats.org/officeDocument/2006/relationships" xmlns:p="http://schemas.openxmlformats.org/presentationml/2006/main">
  <p:tag name="MH" val="20151201202511"/>
  <p:tag name="MH_LIBRARY" val="GRAPHIC"/>
  <p:tag name="MH_TYPE" val="Other"/>
  <p:tag name="MH_ORDER" val="3"/>
</p:tagLst>
</file>

<file path=ppt/tags/tag117.xml><?xml version="1.0" encoding="utf-8"?>
<p:tagLst xmlns:a="http://schemas.openxmlformats.org/drawingml/2006/main" xmlns:r="http://schemas.openxmlformats.org/officeDocument/2006/relationships" xmlns:p="http://schemas.openxmlformats.org/presentationml/2006/main">
  <p:tag name="MH" val="20151201202511"/>
  <p:tag name="MH_LIBRARY" val="GRAPHIC"/>
  <p:tag name="MH_TYPE" val="Other"/>
  <p:tag name="MH_ORDER" val="5"/>
</p:tagLst>
</file>

<file path=ppt/tags/tag118.xml><?xml version="1.0" encoding="utf-8"?>
<p:tagLst xmlns:a="http://schemas.openxmlformats.org/drawingml/2006/main" xmlns:r="http://schemas.openxmlformats.org/officeDocument/2006/relationships" xmlns:p="http://schemas.openxmlformats.org/presentationml/2006/main">
  <p:tag name="MH" val="20151201202511"/>
  <p:tag name="MH_LIBRARY" val="GRAPHIC"/>
  <p:tag name="MH_TYPE" val="Other"/>
  <p:tag name="MH_ORDER" val="7"/>
</p:tagLst>
</file>

<file path=ppt/tags/tag119.xml><?xml version="1.0" encoding="utf-8"?>
<p:tagLst xmlns:a="http://schemas.openxmlformats.org/drawingml/2006/main" xmlns:r="http://schemas.openxmlformats.org/officeDocument/2006/relationships" xmlns:p="http://schemas.openxmlformats.org/presentationml/2006/main">
  <p:tag name="MH" val="20151201202511"/>
  <p:tag name="MH_LIBRARY" val="GRAPHIC"/>
  <p:tag name="MH_TYPE" val="SubTitle"/>
  <p:tag name="MH_ORDER" val="1"/>
</p:tagLst>
</file>

<file path=ppt/tags/tag12.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20.xml><?xml version="1.0" encoding="utf-8"?>
<p:tagLst xmlns:a="http://schemas.openxmlformats.org/drawingml/2006/main" xmlns:r="http://schemas.openxmlformats.org/officeDocument/2006/relationships" xmlns:p="http://schemas.openxmlformats.org/presentationml/2006/main">
  <p:tag name="MH" val="20151201202511"/>
  <p:tag name="MH_LIBRARY" val="GRAPHIC"/>
  <p:tag name="MH_TYPE" val="SubTitle"/>
  <p:tag name="MH_ORDER" val="2"/>
</p:tagLst>
</file>

<file path=ppt/tags/tag121.xml><?xml version="1.0" encoding="utf-8"?>
<p:tagLst xmlns:a="http://schemas.openxmlformats.org/drawingml/2006/main" xmlns:r="http://schemas.openxmlformats.org/officeDocument/2006/relationships" xmlns:p="http://schemas.openxmlformats.org/presentationml/2006/main">
  <p:tag name="MH" val="20151201202511"/>
  <p:tag name="MH_LIBRARY" val="GRAPHIC"/>
  <p:tag name="MH_TYPE" val="SubTitle"/>
  <p:tag name="MH_ORDER" val="3"/>
</p:tagLst>
</file>

<file path=ppt/tags/tag122.xml><?xml version="1.0" encoding="utf-8"?>
<p:tagLst xmlns:a="http://schemas.openxmlformats.org/drawingml/2006/main" xmlns:r="http://schemas.openxmlformats.org/officeDocument/2006/relationships" xmlns:p="http://schemas.openxmlformats.org/presentationml/2006/main">
  <p:tag name="MH" val="20151201202511"/>
  <p:tag name="MH_LIBRARY" val="GRAPHIC"/>
  <p:tag name="MH_TYPE" val="SubTitle"/>
  <p:tag name="MH_ORDER" val="2"/>
</p:tagLst>
</file>

<file path=ppt/tags/tag123.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Other"/>
  <p:tag name="MH_ORDER" val="1"/>
</p:tagLst>
</file>

<file path=ppt/tags/tag124.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Other"/>
  <p:tag name="MH_ORDER" val="2"/>
</p:tagLst>
</file>

<file path=ppt/tags/tag125.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Other"/>
  <p:tag name="MH_ORDER" val="3"/>
</p:tagLst>
</file>

<file path=ppt/tags/tag126.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Other"/>
  <p:tag name="MH_ORDER" val="4"/>
</p:tagLst>
</file>

<file path=ppt/tags/tag127.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Other"/>
  <p:tag name="MH_ORDER" val="5"/>
</p:tagLst>
</file>

<file path=ppt/tags/tag128.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Other"/>
  <p:tag name="MH_ORDER" val="6"/>
</p:tagLst>
</file>

<file path=ppt/tags/tag129.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Other"/>
  <p:tag name="MH_ORDER" val="7"/>
</p:tagLst>
</file>

<file path=ppt/tags/tag13.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30.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Other"/>
  <p:tag name="MH_ORDER" val="8"/>
</p:tagLst>
</file>

<file path=ppt/tags/tag131.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SubTitle"/>
  <p:tag name="MH_ORDER" val="1"/>
</p:tagLst>
</file>

<file path=ppt/tags/tag132.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SubTitle"/>
  <p:tag name="MH_ORDER" val="2"/>
</p:tagLst>
</file>

<file path=ppt/tags/tag133.xml><?xml version="1.0" encoding="utf-8"?>
<p:tagLst xmlns:a="http://schemas.openxmlformats.org/drawingml/2006/main" xmlns:r="http://schemas.openxmlformats.org/officeDocument/2006/relationships" xmlns:p="http://schemas.openxmlformats.org/presentationml/2006/main">
  <p:tag name="MH" val="20151201205543"/>
  <p:tag name="MH_LIBRARY" val="GRAPHIC"/>
  <p:tag name="MH_TYPE" val="SubTitle"/>
  <p:tag name="MH_ORDER" val="3"/>
</p:tagLst>
</file>

<file path=ppt/tags/tag134.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Right Triangle 2"/>
</p:tagLst>
</file>

<file path=ppt/tags/tag135.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Right Triangle 3"/>
</p:tagLst>
</file>

<file path=ppt/tags/tag136.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Right Triangle 4"/>
</p:tagLst>
</file>

<file path=ppt/tags/tag137.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Right Triangle 5"/>
</p:tagLst>
</file>

<file path=ppt/tags/tag138.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Right Triangle 6"/>
</p:tagLst>
</file>

<file path=ppt/tags/tag139.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Right Triangle 7"/>
</p:tagLst>
</file>

<file path=ppt/tags/tag14.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140.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Right Triangle 8"/>
</p:tagLst>
</file>

<file path=ppt/tags/tag141.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Right Triangle 9"/>
</p:tagLst>
</file>

<file path=ppt/tags/tag142.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Straight Connector 10"/>
</p:tagLst>
</file>

<file path=ppt/tags/tag143.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Straight Connector 11"/>
</p:tagLst>
</file>

<file path=ppt/tags/tag144.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Straight Connector 12"/>
</p:tagLst>
</file>

<file path=ppt/tags/tag145.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Straight Connector 13"/>
</p:tagLst>
</file>

<file path=ppt/tags/tag146.xml><?xml version="1.0" encoding="utf-8"?>
<p:tagLst xmlns:a="http://schemas.openxmlformats.org/drawingml/2006/main" xmlns:r="http://schemas.openxmlformats.org/officeDocument/2006/relationships" xmlns:p="http://schemas.openxmlformats.org/presentationml/2006/main">
  <p:tag name="MH" val="20151201155852"/>
  <p:tag name="MH_LIBRARY" val="GRAPHIC"/>
  <p:tag name="MH_ORDER" val="Freeform 20"/>
</p:tagLst>
</file>

<file path=ppt/tags/tag15.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AUTOCOLOR" val="TRUE"/>
  <p:tag name="MH_TYPE" val="CONTENTS"/>
  <p:tag name="ID" val="545839"/>
</p:tagLst>
</file>

<file path=ppt/tags/tag16.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1"/>
</p:tagLst>
</file>

<file path=ppt/tags/tag17.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2"/>
</p:tagLst>
</file>

<file path=ppt/tags/tag18.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3"/>
</p:tagLst>
</file>

<file path=ppt/tags/tag19.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1"/>
</p:tagLst>
</file>

<file path=ppt/tags/tag2.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AUTOCOLOR" val="TRUE"/>
  <p:tag name="MH_TYPE" val="CONTENTS"/>
  <p:tag name="ID" val="545839"/>
</p:tagLst>
</file>

<file path=ppt/tags/tag20.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2"/>
</p:tagLst>
</file>

<file path=ppt/tags/tag21.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3"/>
</p:tagLst>
</file>

<file path=ppt/tags/tag22.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23.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24.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25.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26.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27.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28.xml><?xml version="1.0" encoding="utf-8"?>
<p:tagLst xmlns:a="http://schemas.openxmlformats.org/drawingml/2006/main" xmlns:r="http://schemas.openxmlformats.org/officeDocument/2006/relationships" xmlns:p="http://schemas.openxmlformats.org/presentationml/2006/main">
  <p:tag name="MH" val="20151130124200"/>
  <p:tag name="MH_LIBRARY" val="GRAPHIC"/>
  <p:tag name="MH_TYPE" val="Text"/>
  <p:tag name="MH_ORDER" val="1"/>
</p:tagLst>
</file>

<file path=ppt/tags/tag29.xml><?xml version="1.0" encoding="utf-8"?>
<p:tagLst xmlns:a="http://schemas.openxmlformats.org/drawingml/2006/main" xmlns:r="http://schemas.openxmlformats.org/officeDocument/2006/relationships" xmlns:p="http://schemas.openxmlformats.org/presentationml/2006/main">
  <p:tag name="MH" val="20151130124200"/>
  <p:tag name="MH_LIBRARY" val="GRAPHIC"/>
  <p:tag name="MH_TYPE" val="Other"/>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1"/>
</p:tagLst>
</file>

<file path=ppt/tags/tag30.xml><?xml version="1.0" encoding="utf-8"?>
<p:tagLst xmlns:a="http://schemas.openxmlformats.org/drawingml/2006/main" xmlns:r="http://schemas.openxmlformats.org/officeDocument/2006/relationships" xmlns:p="http://schemas.openxmlformats.org/presentationml/2006/main">
  <p:tag name="MH" val="20151130124200"/>
  <p:tag name="MH_LIBRARY" val="GRAPHIC"/>
  <p:tag name="MH_TYPE" val="SubTitle"/>
  <p:tag name="MH_ORDER" val="1"/>
</p:tagLst>
</file>

<file path=ppt/tags/tag31.xml><?xml version="1.0" encoding="utf-8"?>
<p:tagLst xmlns:a="http://schemas.openxmlformats.org/drawingml/2006/main" xmlns:r="http://schemas.openxmlformats.org/officeDocument/2006/relationships" xmlns:p="http://schemas.openxmlformats.org/presentationml/2006/main">
  <p:tag name="MH" val="20151130124200"/>
  <p:tag name="MH_LIBRARY" val="GRAPHIC"/>
  <p:tag name="MH_TYPE" val="Other"/>
  <p:tag name="MH_ORDER" val="2"/>
</p:tagLst>
</file>

<file path=ppt/tags/tag32.xml><?xml version="1.0" encoding="utf-8"?>
<p:tagLst xmlns:a="http://schemas.openxmlformats.org/drawingml/2006/main" xmlns:r="http://schemas.openxmlformats.org/officeDocument/2006/relationships" xmlns:p="http://schemas.openxmlformats.org/presentationml/2006/main">
  <p:tag name="MH" val="20151130124200"/>
  <p:tag name="MH_LIBRARY" val="GRAPHIC"/>
  <p:tag name="MH_TYPE" val="SubTitle"/>
  <p:tag name="MH_ORDER" val="2"/>
</p:tagLst>
</file>

<file path=ppt/tags/tag33.xml><?xml version="1.0" encoding="utf-8"?>
<p:tagLst xmlns:a="http://schemas.openxmlformats.org/drawingml/2006/main" xmlns:r="http://schemas.openxmlformats.org/officeDocument/2006/relationships" xmlns:p="http://schemas.openxmlformats.org/presentationml/2006/main">
  <p:tag name="MH" val="20151130124200"/>
  <p:tag name="MH_LIBRARY" val="GRAPHIC"/>
  <p:tag name="MH_TYPE" val="Other"/>
  <p:tag name="MH_ORDER" val="3"/>
</p:tagLst>
</file>

<file path=ppt/tags/tag34.xml><?xml version="1.0" encoding="utf-8"?>
<p:tagLst xmlns:a="http://schemas.openxmlformats.org/drawingml/2006/main" xmlns:r="http://schemas.openxmlformats.org/officeDocument/2006/relationships" xmlns:p="http://schemas.openxmlformats.org/presentationml/2006/main">
  <p:tag name="MH" val="20151130124200"/>
  <p:tag name="MH_LIBRARY" val="GRAPHIC"/>
  <p:tag name="MH_TYPE" val="Other"/>
  <p:tag name="MH_ORDER" val="4"/>
</p:tagLst>
</file>

<file path=ppt/tags/tag35.xml><?xml version="1.0" encoding="utf-8"?>
<p:tagLst xmlns:a="http://schemas.openxmlformats.org/drawingml/2006/main" xmlns:r="http://schemas.openxmlformats.org/officeDocument/2006/relationships" xmlns:p="http://schemas.openxmlformats.org/presentationml/2006/main">
  <p:tag name="MH" val="20151130124200"/>
  <p:tag name="MH_LIBRARY" val="GRAPHIC"/>
  <p:tag name="MH_TYPE" val="SubTitle"/>
  <p:tag name="MH_ORDER" val="3"/>
</p:tagLst>
</file>

<file path=ppt/tags/tag36.xml><?xml version="1.0" encoding="utf-8"?>
<p:tagLst xmlns:a="http://schemas.openxmlformats.org/drawingml/2006/main" xmlns:r="http://schemas.openxmlformats.org/officeDocument/2006/relationships" xmlns:p="http://schemas.openxmlformats.org/presentationml/2006/main">
  <p:tag name="MH" val="20151130124200"/>
  <p:tag name="MH_LIBRARY" val="GRAPHIC"/>
  <p:tag name="MH_TYPE" val="SubTitle"/>
  <p:tag name="MH_ORDER" val="4"/>
</p:tagLst>
</file>

<file path=ppt/tags/tag37.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Other"/>
  <p:tag name="MH_ORDER" val="1"/>
</p:tagLst>
</file>

<file path=ppt/tags/tag38.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Other"/>
  <p:tag name="MH_ORDER" val="2"/>
</p:tagLst>
</file>

<file path=ppt/tags/tag39.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Other"/>
  <p:tag name="MH_ORDER" val="3"/>
</p:tagLst>
</file>

<file path=ppt/tags/tag4.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2"/>
</p:tagLst>
</file>

<file path=ppt/tags/tag40.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SubTitle"/>
  <p:tag name="MH_ORDER" val="1"/>
</p:tagLst>
</file>

<file path=ppt/tags/tag41.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SubTitle"/>
  <p:tag name="MH_ORDER" val="2"/>
</p:tagLst>
</file>

<file path=ppt/tags/tag42.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SubTitle"/>
  <p:tag name="MH_ORDER" val="3"/>
</p:tagLst>
</file>

<file path=ppt/tags/tag43.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Other"/>
  <p:tag name="MH_ORDER" val="1"/>
</p:tagLst>
</file>

<file path=ppt/tags/tag44.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Other"/>
  <p:tag name="MH_ORDER" val="2"/>
</p:tagLst>
</file>

<file path=ppt/tags/tag45.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Other"/>
  <p:tag name="MH_ORDER" val="3"/>
</p:tagLst>
</file>

<file path=ppt/tags/tag46.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SubTitle"/>
  <p:tag name="MH_ORDER" val="1"/>
</p:tagLst>
</file>

<file path=ppt/tags/tag47.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SubTitle"/>
  <p:tag name="MH_ORDER" val="2"/>
</p:tagLst>
</file>

<file path=ppt/tags/tag48.xml><?xml version="1.0" encoding="utf-8"?>
<p:tagLst xmlns:a="http://schemas.openxmlformats.org/drawingml/2006/main" xmlns:r="http://schemas.openxmlformats.org/officeDocument/2006/relationships" xmlns:p="http://schemas.openxmlformats.org/presentationml/2006/main">
  <p:tag name="MH" val="20151201150849"/>
  <p:tag name="MH_LIBRARY" val="GRAPHIC"/>
  <p:tag name="MH_TYPE" val="SubTitle"/>
  <p:tag name="MH_ORDER" val="3"/>
</p:tagLst>
</file>

<file path=ppt/tags/tag49.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AUTOCOLOR" val="TRUE"/>
  <p:tag name="MH_TYPE" val="CONTENTS"/>
  <p:tag name="ID" val="545839"/>
</p:tagLst>
</file>

<file path=ppt/tags/tag5.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3"/>
</p:tagLst>
</file>

<file path=ppt/tags/tag50.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1"/>
</p:tagLst>
</file>

<file path=ppt/tags/tag51.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2"/>
</p:tagLst>
</file>

<file path=ppt/tags/tag52.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NUMBER"/>
  <p:tag name="ID" val="545839"/>
  <p:tag name="MH_ORDER" val="3"/>
</p:tagLst>
</file>

<file path=ppt/tags/tag53.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1"/>
</p:tagLst>
</file>

<file path=ppt/tags/tag54.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2"/>
</p:tagLst>
</file>

<file path=ppt/tags/tag55.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3"/>
</p:tagLst>
</file>

<file path=ppt/tags/tag56.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57.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58.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59.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6.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1"/>
</p:tagLst>
</file>

<file path=ppt/tags/tag60.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61.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62.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3"/>
</p:tagLst>
</file>

<file path=ppt/tags/tag63.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4"/>
</p:tagLst>
</file>

<file path=ppt/tags/tag64.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3"/>
</p:tagLst>
</file>

<file path=ppt/tags/tag65.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3"/>
</p:tagLst>
</file>

<file path=ppt/tags/tag66.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5"/>
</p:tagLst>
</file>

<file path=ppt/tags/tag67.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2"/>
</p:tagLst>
</file>

<file path=ppt/tags/tag68.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2"/>
</p:tagLst>
</file>

<file path=ppt/tags/tag69.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6"/>
</p:tagLst>
</file>

<file path=ppt/tags/tag7.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2"/>
</p:tagLst>
</file>

<file path=ppt/tags/tag70.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1"/>
</p:tagLst>
</file>

<file path=ppt/tags/tag71.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1"/>
</p:tagLst>
</file>

<file path=ppt/tags/tag72.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3"/>
</p:tagLst>
</file>

<file path=ppt/tags/tag73.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4"/>
</p:tagLst>
</file>

<file path=ppt/tags/tag74.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3"/>
</p:tagLst>
</file>

<file path=ppt/tags/tag75.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3"/>
</p:tagLst>
</file>

<file path=ppt/tags/tag76.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5"/>
</p:tagLst>
</file>

<file path=ppt/tags/tag77.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2"/>
</p:tagLst>
</file>

<file path=ppt/tags/tag78.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2"/>
</p:tagLst>
</file>

<file path=ppt/tags/tag79.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6"/>
</p:tagLst>
</file>

<file path=ppt/tags/tag8.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ENTRY"/>
  <p:tag name="ID" val="545839"/>
  <p:tag name="MH_ORDER" val="3"/>
</p:tagLst>
</file>

<file path=ppt/tags/tag80.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1"/>
</p:tagLst>
</file>

<file path=ppt/tags/tag81.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1"/>
</p:tagLst>
</file>

<file path=ppt/tags/tag82.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3"/>
</p:tagLst>
</file>

<file path=ppt/tags/tag83.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4"/>
</p:tagLst>
</file>

<file path=ppt/tags/tag84.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3"/>
</p:tagLst>
</file>

<file path=ppt/tags/tag85.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3"/>
</p:tagLst>
</file>

<file path=ppt/tags/tag86.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5"/>
</p:tagLst>
</file>

<file path=ppt/tags/tag87.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2"/>
</p:tagLst>
</file>

<file path=ppt/tags/tag88.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2"/>
</p:tagLst>
</file>

<file path=ppt/tags/tag89.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6"/>
</p:tagLst>
</file>

<file path=ppt/tags/tag9.xml><?xml version="1.0" encoding="utf-8"?>
<p:tagLst xmlns:a="http://schemas.openxmlformats.org/drawingml/2006/main" xmlns:r="http://schemas.openxmlformats.org/officeDocument/2006/relationships" xmlns:p="http://schemas.openxmlformats.org/presentationml/2006/main">
  <p:tag name="MH" val="20151130204011"/>
  <p:tag name="MH_LIBRARY" val="CONTENTS"/>
  <p:tag name="MH_TYPE" val="OTHERS"/>
  <p:tag name="ID" val="545839"/>
</p:tagLst>
</file>

<file path=ppt/tags/tag90.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1"/>
</p:tagLst>
</file>

<file path=ppt/tags/tag91.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1"/>
</p:tagLst>
</file>

<file path=ppt/tags/tag92.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3"/>
</p:tagLst>
</file>

<file path=ppt/tags/tag93.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4"/>
</p:tagLst>
</file>

<file path=ppt/tags/tag94.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3"/>
</p:tagLst>
</file>

<file path=ppt/tags/tag95.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3"/>
</p:tagLst>
</file>

<file path=ppt/tags/tag96.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5"/>
</p:tagLst>
</file>

<file path=ppt/tags/tag97.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Text"/>
  <p:tag name="MH_ORDER" val="2"/>
</p:tagLst>
</file>

<file path=ppt/tags/tag98.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SubTitle"/>
  <p:tag name="MH_ORDER" val="2"/>
</p:tagLst>
</file>

<file path=ppt/tags/tag99.xml><?xml version="1.0" encoding="utf-8"?>
<p:tagLst xmlns:a="http://schemas.openxmlformats.org/drawingml/2006/main" xmlns:r="http://schemas.openxmlformats.org/officeDocument/2006/relationships" xmlns:p="http://schemas.openxmlformats.org/presentationml/2006/main">
  <p:tag name="MH" val="20151201183716"/>
  <p:tag name="MH_LIBRARY" val="GRAPHIC"/>
  <p:tag name="MH_TYPE" val="Other"/>
  <p:tag name="MH_ORDER" val="6"/>
</p:tagLst>
</file>

<file path=ppt/theme/theme1.xml><?xml version="1.0" encoding="utf-8"?>
<a:theme xmlns:a="http://schemas.openxmlformats.org/drawingml/2006/main" name="A000120141119A01PPBG">
  <a:themeElements>
    <a:clrScheme name="自定义 509">
      <a:dk1>
        <a:srgbClr val="55595B"/>
      </a:dk1>
      <a:lt1>
        <a:srgbClr val="FFFFFF"/>
      </a:lt1>
      <a:dk2>
        <a:srgbClr val="55595B"/>
      </a:dk2>
      <a:lt2>
        <a:srgbClr val="FFFFFF"/>
      </a:lt2>
      <a:accent1>
        <a:srgbClr val="34C8DB"/>
      </a:accent1>
      <a:accent2>
        <a:srgbClr val="248882"/>
      </a:accent2>
      <a:accent3>
        <a:srgbClr val="25D48B"/>
      </a:accent3>
      <a:accent4>
        <a:srgbClr val="B1B34D"/>
      </a:accent4>
      <a:accent5>
        <a:srgbClr val="F4C325"/>
      </a:accent5>
      <a:accent6>
        <a:srgbClr val="DE6D24"/>
      </a:accent6>
      <a:hlink>
        <a:srgbClr val="00B0F0"/>
      </a:hlink>
      <a:folHlink>
        <a:srgbClr val="AFB2B4"/>
      </a:folHlink>
    </a:clrScheme>
    <a:fontScheme name="KSO主题文字4">
      <a:majorFont>
        <a:latin typeface="Baskerville Old Face"/>
        <a:ea typeface="黑体"/>
        <a:cs typeface=""/>
      </a:majorFont>
      <a:minorFont>
        <a:latin typeface="Calibri"/>
        <a:ea typeface="幼圆"/>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A000120150407A22KPBG</Template>
  <TotalTime>845</TotalTime>
  <Words>1136</Words>
  <Application>Microsoft Office PowerPoint</Application>
  <PresentationFormat>宽屏</PresentationFormat>
  <Paragraphs>174</Paragraphs>
  <Slides>16</Slides>
  <Notes>3</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16</vt:i4>
      </vt:variant>
    </vt:vector>
  </HeadingPairs>
  <TitlesOfParts>
    <vt:vector size="33" baseType="lpstr">
      <vt:lpstr>Meiryo UI</vt:lpstr>
      <vt:lpstr>PMingLiU</vt:lpstr>
      <vt:lpstr>黑体</vt:lpstr>
      <vt:lpstr>华文琥珀</vt:lpstr>
      <vt:lpstr>华文细黑</vt:lpstr>
      <vt:lpstr>华文中宋</vt:lpstr>
      <vt:lpstr>宋体</vt:lpstr>
      <vt:lpstr>微软雅黑</vt:lpstr>
      <vt:lpstr>幼圆</vt:lpstr>
      <vt:lpstr>Arial</vt:lpstr>
      <vt:lpstr>Baskerville Old Face</vt:lpstr>
      <vt:lpstr>Calibri</vt:lpstr>
      <vt:lpstr>Calisto MT</vt:lpstr>
      <vt:lpstr>Tahoma</vt:lpstr>
      <vt:lpstr>Verdana</vt:lpstr>
      <vt:lpstr>Wingdings 2</vt:lpstr>
      <vt:lpstr>A000120141119A01PPBG</vt:lpstr>
      <vt:lpstr>PowerPoint 演示文稿</vt:lpstr>
      <vt:lpstr>PowerPoint 演示文稿</vt:lpstr>
      <vt:lpstr>PowerPoint 演示文稿</vt:lpstr>
      <vt:lpstr>1. 移动医疗的概述</vt:lpstr>
      <vt:lpstr>1. 移动医疗的概述</vt:lpstr>
      <vt:lpstr>1. 移动医疗的概述</vt:lpstr>
      <vt:lpstr>PowerPoint 演示文稿</vt:lpstr>
      <vt:lpstr>2. 移动医疗案例分析</vt:lpstr>
      <vt:lpstr>2. 移动医疗案例分析</vt:lpstr>
      <vt:lpstr>2. 移动医疗案例分析</vt:lpstr>
      <vt:lpstr>2. 移动医疗案例分析</vt:lpstr>
      <vt:lpstr>2. 移动医疗案例分析</vt:lpstr>
      <vt:lpstr>PowerPoint 演示文稿</vt:lpstr>
      <vt:lpstr>3. 总结</vt:lpstr>
      <vt:lpstr>3. 总结</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Windows 用户</cp:lastModifiedBy>
  <cp:revision>59</cp:revision>
  <dcterms:created xsi:type="dcterms:W3CDTF">2015-11-29T09:06:36Z</dcterms:created>
  <dcterms:modified xsi:type="dcterms:W3CDTF">2015-12-02T10:03:19Z</dcterms:modified>
</cp:coreProperties>
</file>

<file path=docProps/thumbnail.jpeg>
</file>